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87" r:id="rId6"/>
    <p:sldId id="289" r:id="rId7"/>
    <p:sldId id="288" r:id="rId8"/>
    <p:sldId id="294" r:id="rId9"/>
    <p:sldId id="297" r:id="rId10"/>
    <p:sldId id="295" r:id="rId11"/>
    <p:sldId id="290" r:id="rId12"/>
    <p:sldId id="296" r:id="rId13"/>
    <p:sldId id="291" r:id="rId14"/>
    <p:sldId id="293" r:id="rId15"/>
    <p:sldId id="292"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42FB58-FF01-4E34-9FA7-D9D87D678A11}">
          <p14:sldIdLst>
            <p14:sldId id="256"/>
            <p14:sldId id="287"/>
            <p14:sldId id="289"/>
            <p14:sldId id="288"/>
            <p14:sldId id="294"/>
            <p14:sldId id="297"/>
            <p14:sldId id="295"/>
            <p14:sldId id="290"/>
            <p14:sldId id="296"/>
            <p14:sldId id="291"/>
            <p14:sldId id="293"/>
            <p14:sldId id="292"/>
            <p14:sldId id="27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zylo, Alison" initials="SA" lastIdx="1" clrIdx="0">
    <p:extLst>
      <p:ext uri="{19B8F6BF-5375-455C-9EA6-DF929625EA0E}">
        <p15:presenceInfo xmlns:p15="http://schemas.microsoft.com/office/powerpoint/2012/main" userId="S-1-5-21-1298298299-2070356821-922709458-672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E8BA4"/>
    <a:srgbClr val="CEA0AA"/>
    <a:srgbClr val="82B6B8"/>
    <a:srgbClr val="AB1E4B"/>
    <a:srgbClr val="620523"/>
    <a:srgbClr val="8F143C"/>
    <a:srgbClr val="F8E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841" autoAdjust="0"/>
  </p:normalViewPr>
  <p:slideViewPr>
    <p:cSldViewPr snapToGrid="0">
      <p:cViewPr varScale="1">
        <p:scale>
          <a:sx n="71" d="100"/>
          <a:sy n="71" d="100"/>
        </p:scale>
        <p:origin x="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7EC8F-6A79-4883-9CF1-085AC9DAE606}" type="datetimeFigureOut">
              <a:rPr lang="en-AU" smtClean="0"/>
              <a:t>18/06/2024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09AA1-9ADD-43CD-942F-B955DEE6C937}" type="slidenum">
              <a:rPr lang="en-AU" smtClean="0"/>
              <a:t>‹#›</a:t>
            </a:fld>
            <a:endParaRPr lang="en-AU"/>
          </a:p>
        </p:txBody>
      </p:sp>
    </p:spTree>
    <p:extLst>
      <p:ext uri="{BB962C8B-B14F-4D97-AF65-F5344CB8AC3E}">
        <p14:creationId xmlns:p14="http://schemas.microsoft.com/office/powerpoint/2010/main" val="326560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find a ALS Graphic </a:t>
            </a:r>
            <a:endParaRPr lang="en-AU" dirty="0"/>
          </a:p>
        </p:txBody>
      </p:sp>
      <p:sp>
        <p:nvSpPr>
          <p:cNvPr id="4" name="Slide Number Placeholder 3"/>
          <p:cNvSpPr>
            <a:spLocks noGrp="1"/>
          </p:cNvSpPr>
          <p:nvPr>
            <p:ph type="sldNum" sz="quarter" idx="5"/>
          </p:nvPr>
        </p:nvSpPr>
        <p:spPr/>
        <p:txBody>
          <a:bodyPr/>
          <a:lstStyle/>
          <a:p>
            <a:fld id="{73F09AA1-9ADD-43CD-942F-B955DEE6C937}" type="slidenum">
              <a:rPr lang="en-AU" smtClean="0"/>
              <a:t>1</a:t>
            </a:fld>
            <a:endParaRPr lang="en-AU"/>
          </a:p>
        </p:txBody>
      </p:sp>
    </p:spTree>
    <p:extLst>
      <p:ext uri="{BB962C8B-B14F-4D97-AF65-F5344CB8AC3E}">
        <p14:creationId xmlns:p14="http://schemas.microsoft.com/office/powerpoint/2010/main" val="28220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3F09AA1-9ADD-43CD-942F-B955DEE6C937}" type="slidenum">
              <a:rPr lang="en-AU" smtClean="0"/>
              <a:t>2</a:t>
            </a:fld>
            <a:endParaRPr lang="en-AU"/>
          </a:p>
        </p:txBody>
      </p:sp>
    </p:spTree>
    <p:extLst>
      <p:ext uri="{BB962C8B-B14F-4D97-AF65-F5344CB8AC3E}">
        <p14:creationId xmlns:p14="http://schemas.microsoft.com/office/powerpoint/2010/main" val="349439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3F09AA1-9ADD-43CD-942F-B955DEE6C937}" type="slidenum">
              <a:rPr lang="en-AU" smtClean="0"/>
              <a:t>3</a:t>
            </a:fld>
            <a:endParaRPr lang="en-AU"/>
          </a:p>
        </p:txBody>
      </p:sp>
    </p:spTree>
    <p:extLst>
      <p:ext uri="{BB962C8B-B14F-4D97-AF65-F5344CB8AC3E}">
        <p14:creationId xmlns:p14="http://schemas.microsoft.com/office/powerpoint/2010/main" val="131564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baseline="0" dirty="0">
                <a:solidFill>
                  <a:srgbClr val="000000"/>
                </a:solidFill>
                <a:latin typeface="Arial" panose="020B0604020202020204" pitchFamily="34" charset="0"/>
              </a:rPr>
              <a:t>Image adapted from ‘Social and Emotional Wellbeing Framework depicting the interplay of social and historical Determinants’ from Gee et al (2014), cited in Pat Dudgeon et al, Aboriginal Participatory Action Research: An</a:t>
            </a:r>
            <a:br>
              <a:rPr lang="en-AU" sz="1200" b="0" i="0" u="none" strike="noStrike" baseline="0" dirty="0">
                <a:solidFill>
                  <a:srgbClr val="000000"/>
                </a:solidFill>
                <a:latin typeface="Arial" panose="020B0604020202020204" pitchFamily="34" charset="0"/>
              </a:rPr>
            </a:br>
            <a:r>
              <a:rPr lang="en-AU" sz="1200" b="0" i="0" u="none" strike="noStrike" baseline="0" dirty="0">
                <a:solidFill>
                  <a:srgbClr val="000000"/>
                </a:solidFill>
                <a:latin typeface="Arial" panose="020B0604020202020204" pitchFamily="34" charset="0"/>
              </a:rPr>
              <a:t>Indigenous Research Methodology Strengthening Decolonisation and Social and Emotional Wellbeing (</a:t>
            </a:r>
            <a:r>
              <a:rPr lang="en-AU" sz="1200" b="0" i="0" u="none" strike="noStrike" baseline="0" dirty="0" err="1">
                <a:solidFill>
                  <a:srgbClr val="000000"/>
                </a:solidFill>
                <a:latin typeface="Arial" panose="020B0604020202020204" pitchFamily="34" charset="0"/>
              </a:rPr>
              <a:t>Lowitja</a:t>
            </a:r>
            <a:r>
              <a:rPr lang="en-AU" sz="1200" b="0" i="0" u="none" strike="noStrike" baseline="0" dirty="0">
                <a:solidFill>
                  <a:srgbClr val="000000"/>
                </a:solidFill>
                <a:latin typeface="Arial" panose="020B0604020202020204" pitchFamily="34" charset="0"/>
              </a:rPr>
              <a:t> Institute,2020), page 4.</a:t>
            </a:r>
            <a:endParaRPr lang="en-AU" dirty="0"/>
          </a:p>
        </p:txBody>
      </p:sp>
      <p:sp>
        <p:nvSpPr>
          <p:cNvPr id="4" name="Slide Number Placeholder 3"/>
          <p:cNvSpPr>
            <a:spLocks noGrp="1"/>
          </p:cNvSpPr>
          <p:nvPr>
            <p:ph type="sldNum" sz="quarter" idx="5"/>
          </p:nvPr>
        </p:nvSpPr>
        <p:spPr/>
        <p:txBody>
          <a:bodyPr/>
          <a:lstStyle/>
          <a:p>
            <a:fld id="{73F09AA1-9ADD-43CD-942F-B955DEE6C937}" type="slidenum">
              <a:rPr lang="en-AU" smtClean="0"/>
              <a:t>4</a:t>
            </a:fld>
            <a:endParaRPr lang="en-AU"/>
          </a:p>
        </p:txBody>
      </p:sp>
    </p:spTree>
    <p:extLst>
      <p:ext uri="{BB962C8B-B14F-4D97-AF65-F5344CB8AC3E}">
        <p14:creationId xmlns:p14="http://schemas.microsoft.com/office/powerpoint/2010/main" val="2961583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AB1E4B"/>
              </a:solidFill>
              <a:ea typeface="MS Mincho" panose="02020609040205080304" pitchFamily="49" charset="-128"/>
            </a:endParaRPr>
          </a:p>
          <a:p>
            <a:endParaRPr lang="en-US" sz="1200" b="1" dirty="0">
              <a:solidFill>
                <a:srgbClr val="AB1E4B"/>
              </a:solidFill>
              <a:ea typeface="MS Mincho" panose="02020609040205080304" pitchFamily="49" charset="-128"/>
            </a:endParaRPr>
          </a:p>
          <a:p>
            <a:endParaRPr lang="en-US" sz="1200" b="1" dirty="0">
              <a:solidFill>
                <a:srgbClr val="AB1E4B"/>
              </a:solidFill>
              <a:ea typeface="MS Mincho" panose="02020609040205080304" pitchFamily="49" charset="-128"/>
            </a:endParaRPr>
          </a:p>
          <a:p>
            <a:endParaRPr lang="en-AU" dirty="0"/>
          </a:p>
        </p:txBody>
      </p:sp>
      <p:sp>
        <p:nvSpPr>
          <p:cNvPr id="4" name="Slide Number Placeholder 3"/>
          <p:cNvSpPr>
            <a:spLocks noGrp="1"/>
          </p:cNvSpPr>
          <p:nvPr>
            <p:ph type="sldNum" sz="quarter" idx="5"/>
          </p:nvPr>
        </p:nvSpPr>
        <p:spPr/>
        <p:txBody>
          <a:bodyPr/>
          <a:lstStyle/>
          <a:p>
            <a:fld id="{73F09AA1-9ADD-43CD-942F-B955DEE6C937}" type="slidenum">
              <a:rPr lang="en-AU" smtClean="0"/>
              <a:t>8</a:t>
            </a:fld>
            <a:endParaRPr lang="en-AU"/>
          </a:p>
        </p:txBody>
      </p:sp>
    </p:spTree>
    <p:extLst>
      <p:ext uri="{BB962C8B-B14F-4D97-AF65-F5344CB8AC3E}">
        <p14:creationId xmlns:p14="http://schemas.microsoft.com/office/powerpoint/2010/main" val="2684071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3F09AA1-9ADD-43CD-942F-B955DEE6C937}" type="slidenum">
              <a:rPr lang="en-AU" smtClean="0"/>
              <a:t>11</a:t>
            </a:fld>
            <a:endParaRPr lang="en-AU"/>
          </a:p>
        </p:txBody>
      </p:sp>
    </p:spTree>
    <p:extLst>
      <p:ext uri="{BB962C8B-B14F-4D97-AF65-F5344CB8AC3E}">
        <p14:creationId xmlns:p14="http://schemas.microsoft.com/office/powerpoint/2010/main" val="2466183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3F09AA1-9ADD-43CD-942F-B955DEE6C937}" type="slidenum">
              <a:rPr lang="en-AU" smtClean="0"/>
              <a:t>12</a:t>
            </a:fld>
            <a:endParaRPr lang="en-AU"/>
          </a:p>
        </p:txBody>
      </p:sp>
    </p:spTree>
    <p:extLst>
      <p:ext uri="{BB962C8B-B14F-4D97-AF65-F5344CB8AC3E}">
        <p14:creationId xmlns:p14="http://schemas.microsoft.com/office/powerpoint/2010/main" val="314221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ECB9E2-4769-C947-9431-4715028114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75" t="5524" r="6580" b="5905"/>
          <a:stretch/>
        </p:blipFill>
        <p:spPr>
          <a:xfrm>
            <a:off x="5320937" y="0"/>
            <a:ext cx="6871063" cy="6858000"/>
          </a:xfrm>
          <a:prstGeom prst="rect">
            <a:avLst/>
          </a:prstGeom>
        </p:spPr>
      </p:pic>
      <p:sp>
        <p:nvSpPr>
          <p:cNvPr id="8" name="Rectangle 1">
            <a:extLst>
              <a:ext uri="{FF2B5EF4-FFF2-40B4-BE49-F238E27FC236}">
                <a16:creationId xmlns:a16="http://schemas.microsoft.com/office/drawing/2014/main" id="{85257C6A-B512-3948-91DA-CD104AE21176}"/>
              </a:ext>
            </a:extLst>
          </p:cNvPr>
          <p:cNvSpPr/>
          <p:nvPr userDrawn="1"/>
        </p:nvSpPr>
        <p:spPr>
          <a:xfrm>
            <a:off x="344078" y="0"/>
            <a:ext cx="8507002" cy="6878548"/>
          </a:xfrm>
          <a:custGeom>
            <a:avLst/>
            <a:gdLst>
              <a:gd name="connsiteX0" fmla="*/ 0 w 8507002"/>
              <a:gd name="connsiteY0" fmla="*/ 0 h 6858000"/>
              <a:gd name="connsiteX1" fmla="*/ 8507002 w 8507002"/>
              <a:gd name="connsiteY1" fmla="*/ 0 h 6858000"/>
              <a:gd name="connsiteX2" fmla="*/ 8507002 w 8507002"/>
              <a:gd name="connsiteY2" fmla="*/ 6858000 h 6858000"/>
              <a:gd name="connsiteX3" fmla="*/ 0 w 8507002"/>
              <a:gd name="connsiteY3" fmla="*/ 6858000 h 6858000"/>
              <a:gd name="connsiteX4" fmla="*/ 0 w 8507002"/>
              <a:gd name="connsiteY4" fmla="*/ 0 h 6858000"/>
              <a:gd name="connsiteX0" fmla="*/ 0 w 8507002"/>
              <a:gd name="connsiteY0" fmla="*/ 0 h 6868274"/>
              <a:gd name="connsiteX1" fmla="*/ 8507002 w 8507002"/>
              <a:gd name="connsiteY1" fmla="*/ 0 h 6868274"/>
              <a:gd name="connsiteX2" fmla="*/ 6010382 w 8507002"/>
              <a:gd name="connsiteY2" fmla="*/ 6868274 h 6868274"/>
              <a:gd name="connsiteX3" fmla="*/ 0 w 8507002"/>
              <a:gd name="connsiteY3" fmla="*/ 6858000 h 6868274"/>
              <a:gd name="connsiteX4" fmla="*/ 0 w 8507002"/>
              <a:gd name="connsiteY4" fmla="*/ 0 h 6868274"/>
              <a:gd name="connsiteX0" fmla="*/ 0 w 8507002"/>
              <a:gd name="connsiteY0" fmla="*/ 0 h 6878548"/>
              <a:gd name="connsiteX1" fmla="*/ 8507002 w 8507002"/>
              <a:gd name="connsiteY1" fmla="*/ 0 h 6878548"/>
              <a:gd name="connsiteX2" fmla="*/ 6092575 w 8507002"/>
              <a:gd name="connsiteY2" fmla="*/ 6878548 h 6878548"/>
              <a:gd name="connsiteX3" fmla="*/ 0 w 8507002"/>
              <a:gd name="connsiteY3" fmla="*/ 6858000 h 6878548"/>
              <a:gd name="connsiteX4" fmla="*/ 0 w 8507002"/>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7002" h="6878548">
                <a:moveTo>
                  <a:pt x="0" y="0"/>
                </a:moveTo>
                <a:lnTo>
                  <a:pt x="8507002" y="0"/>
                </a:lnTo>
                <a:lnTo>
                  <a:pt x="6092575" y="6878548"/>
                </a:lnTo>
                <a:lnTo>
                  <a:pt x="0" y="6858000"/>
                </a:lnTo>
                <a:lnTo>
                  <a:pt x="0" y="0"/>
                </a:lnTo>
                <a:close/>
              </a:path>
            </a:pathLst>
          </a:custGeom>
          <a:solidFill>
            <a:srgbClr val="8F14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
            <a:extLst>
              <a:ext uri="{FF2B5EF4-FFF2-40B4-BE49-F238E27FC236}">
                <a16:creationId xmlns:a16="http://schemas.microsoft.com/office/drawing/2014/main" id="{D5BC62A8-FA03-574C-BD1B-0F35E009B86E}"/>
              </a:ext>
            </a:extLst>
          </p:cNvPr>
          <p:cNvSpPr/>
          <p:nvPr userDrawn="1"/>
        </p:nvSpPr>
        <p:spPr>
          <a:xfrm>
            <a:off x="0" y="0"/>
            <a:ext cx="8507002" cy="6878548"/>
          </a:xfrm>
          <a:custGeom>
            <a:avLst/>
            <a:gdLst>
              <a:gd name="connsiteX0" fmla="*/ 0 w 8507002"/>
              <a:gd name="connsiteY0" fmla="*/ 0 h 6858000"/>
              <a:gd name="connsiteX1" fmla="*/ 8507002 w 8507002"/>
              <a:gd name="connsiteY1" fmla="*/ 0 h 6858000"/>
              <a:gd name="connsiteX2" fmla="*/ 8507002 w 8507002"/>
              <a:gd name="connsiteY2" fmla="*/ 6858000 h 6858000"/>
              <a:gd name="connsiteX3" fmla="*/ 0 w 8507002"/>
              <a:gd name="connsiteY3" fmla="*/ 6858000 h 6858000"/>
              <a:gd name="connsiteX4" fmla="*/ 0 w 8507002"/>
              <a:gd name="connsiteY4" fmla="*/ 0 h 6858000"/>
              <a:gd name="connsiteX0" fmla="*/ 0 w 8507002"/>
              <a:gd name="connsiteY0" fmla="*/ 0 h 6868274"/>
              <a:gd name="connsiteX1" fmla="*/ 8507002 w 8507002"/>
              <a:gd name="connsiteY1" fmla="*/ 0 h 6868274"/>
              <a:gd name="connsiteX2" fmla="*/ 6010382 w 8507002"/>
              <a:gd name="connsiteY2" fmla="*/ 6868274 h 6868274"/>
              <a:gd name="connsiteX3" fmla="*/ 0 w 8507002"/>
              <a:gd name="connsiteY3" fmla="*/ 6858000 h 6868274"/>
              <a:gd name="connsiteX4" fmla="*/ 0 w 8507002"/>
              <a:gd name="connsiteY4" fmla="*/ 0 h 6868274"/>
              <a:gd name="connsiteX0" fmla="*/ 0 w 8507002"/>
              <a:gd name="connsiteY0" fmla="*/ 0 h 6878548"/>
              <a:gd name="connsiteX1" fmla="*/ 8507002 w 8507002"/>
              <a:gd name="connsiteY1" fmla="*/ 0 h 6878548"/>
              <a:gd name="connsiteX2" fmla="*/ 6092575 w 8507002"/>
              <a:gd name="connsiteY2" fmla="*/ 6878548 h 6878548"/>
              <a:gd name="connsiteX3" fmla="*/ 0 w 8507002"/>
              <a:gd name="connsiteY3" fmla="*/ 6858000 h 6878548"/>
              <a:gd name="connsiteX4" fmla="*/ 0 w 8507002"/>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7002" h="6878548">
                <a:moveTo>
                  <a:pt x="0" y="0"/>
                </a:moveTo>
                <a:lnTo>
                  <a:pt x="8507002" y="0"/>
                </a:lnTo>
                <a:lnTo>
                  <a:pt x="6092575" y="6878548"/>
                </a:lnTo>
                <a:lnTo>
                  <a:pt x="0" y="6858000"/>
                </a:lnTo>
                <a:lnTo>
                  <a:pt x="0" y="0"/>
                </a:lnTo>
                <a:close/>
              </a:path>
            </a:pathLst>
          </a:custGeom>
          <a:solidFill>
            <a:srgbClr val="AB1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0575119-3638-F349-9101-EC70DEF5D08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38831" y="5605163"/>
            <a:ext cx="1982169" cy="404692"/>
          </a:xfrm>
          <a:prstGeom prst="rect">
            <a:avLst/>
          </a:prstGeom>
        </p:spPr>
      </p:pic>
      <p:sp>
        <p:nvSpPr>
          <p:cNvPr id="2" name="Title 1">
            <a:extLst>
              <a:ext uri="{FF2B5EF4-FFF2-40B4-BE49-F238E27FC236}">
                <a16:creationId xmlns:a16="http://schemas.microsoft.com/office/drawing/2014/main" id="{3E094265-55BD-114D-9533-8F4AC229CB72}"/>
              </a:ext>
            </a:extLst>
          </p:cNvPr>
          <p:cNvSpPr>
            <a:spLocks noGrp="1"/>
          </p:cNvSpPr>
          <p:nvPr>
            <p:ph type="ctrTitle"/>
          </p:nvPr>
        </p:nvSpPr>
        <p:spPr>
          <a:xfrm>
            <a:off x="833291" y="1267031"/>
            <a:ext cx="5420810" cy="2387600"/>
          </a:xfrm>
          <a:prstGeom prst="rect">
            <a:avLst/>
          </a:prstGeom>
        </p:spPr>
        <p:txBody>
          <a:bodyPr anchor="t">
            <a:normAutofit/>
          </a:bodyPr>
          <a:lstStyle>
            <a:lvl1pPr algn="l">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71ACF49-ABBD-4947-BDCD-4AA5CE4CF442}"/>
              </a:ext>
            </a:extLst>
          </p:cNvPr>
          <p:cNvSpPr>
            <a:spLocks noGrp="1"/>
          </p:cNvSpPr>
          <p:nvPr>
            <p:ph type="subTitle" idx="1"/>
          </p:nvPr>
        </p:nvSpPr>
        <p:spPr>
          <a:xfrm>
            <a:off x="833291" y="3746706"/>
            <a:ext cx="4703180" cy="404692"/>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B208B91-5960-794E-8269-67530B5EE184}"/>
              </a:ext>
            </a:extLst>
          </p:cNvPr>
          <p:cNvSpPr>
            <a:spLocks noGrp="1"/>
          </p:cNvSpPr>
          <p:nvPr>
            <p:ph type="dt" sz="half" idx="10"/>
          </p:nvPr>
        </p:nvSpPr>
        <p:spPr/>
        <p:txBody>
          <a:bodyPr/>
          <a:lstStyle/>
          <a:p>
            <a:fld id="{79A255A0-6C21-B642-9DED-1FC5E68C0126}" type="datetimeFigureOut">
              <a:rPr lang="en-US" smtClean="0"/>
              <a:t>6/18/2024</a:t>
            </a:fld>
            <a:endParaRPr lang="en-US"/>
          </a:p>
        </p:txBody>
      </p:sp>
      <p:sp>
        <p:nvSpPr>
          <p:cNvPr id="5" name="Footer Placeholder 4">
            <a:extLst>
              <a:ext uri="{FF2B5EF4-FFF2-40B4-BE49-F238E27FC236}">
                <a16:creationId xmlns:a16="http://schemas.microsoft.com/office/drawing/2014/main" id="{D1BD04AC-766D-3646-A2D9-CBCA298D8A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0E7422-E5C6-5041-89C2-461E24DF99B9}"/>
              </a:ext>
            </a:extLst>
          </p:cNvPr>
          <p:cNvSpPr>
            <a:spLocks noGrp="1"/>
          </p:cNvSpPr>
          <p:nvPr>
            <p:ph type="sldNum" sz="quarter" idx="12"/>
          </p:nvPr>
        </p:nvSpPr>
        <p:spPr/>
        <p:txBody>
          <a:bodyPr/>
          <a:lstStyle/>
          <a:p>
            <a:fld id="{39476C55-BC5E-CF42-BB6E-7A63DB52BBB4}" type="slidenum">
              <a:rPr lang="en-US" smtClean="0"/>
              <a:t>‹#›</a:t>
            </a:fld>
            <a:endParaRPr lang="en-US"/>
          </a:p>
        </p:txBody>
      </p:sp>
    </p:spTree>
    <p:extLst>
      <p:ext uri="{BB962C8B-B14F-4D97-AF65-F5344CB8AC3E}">
        <p14:creationId xmlns:p14="http://schemas.microsoft.com/office/powerpoint/2010/main" val="136819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1DF80F-D76A-784E-9ADA-7DEB25FFA9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75" t="5524" r="6580" b="5905"/>
          <a:stretch/>
        </p:blipFill>
        <p:spPr>
          <a:xfrm>
            <a:off x="5320937" y="0"/>
            <a:ext cx="6871063" cy="6858000"/>
          </a:xfrm>
          <a:prstGeom prst="rect">
            <a:avLst/>
          </a:prstGeom>
        </p:spPr>
      </p:pic>
      <p:sp>
        <p:nvSpPr>
          <p:cNvPr id="8" name="Rectangle 1">
            <a:extLst>
              <a:ext uri="{FF2B5EF4-FFF2-40B4-BE49-F238E27FC236}">
                <a16:creationId xmlns:a16="http://schemas.microsoft.com/office/drawing/2014/main" id="{41BC09F7-C023-6344-922D-F74914525EF7}"/>
              </a:ext>
            </a:extLst>
          </p:cNvPr>
          <p:cNvSpPr/>
          <p:nvPr userDrawn="1"/>
        </p:nvSpPr>
        <p:spPr>
          <a:xfrm>
            <a:off x="414527" y="0"/>
            <a:ext cx="10058401" cy="6894405"/>
          </a:xfrm>
          <a:custGeom>
            <a:avLst/>
            <a:gdLst>
              <a:gd name="connsiteX0" fmla="*/ 0 w 8507002"/>
              <a:gd name="connsiteY0" fmla="*/ 0 h 6858000"/>
              <a:gd name="connsiteX1" fmla="*/ 8507002 w 8507002"/>
              <a:gd name="connsiteY1" fmla="*/ 0 h 6858000"/>
              <a:gd name="connsiteX2" fmla="*/ 8507002 w 8507002"/>
              <a:gd name="connsiteY2" fmla="*/ 6858000 h 6858000"/>
              <a:gd name="connsiteX3" fmla="*/ 0 w 8507002"/>
              <a:gd name="connsiteY3" fmla="*/ 6858000 h 6858000"/>
              <a:gd name="connsiteX4" fmla="*/ 0 w 8507002"/>
              <a:gd name="connsiteY4" fmla="*/ 0 h 6858000"/>
              <a:gd name="connsiteX0" fmla="*/ 0 w 8507002"/>
              <a:gd name="connsiteY0" fmla="*/ 0 h 6868274"/>
              <a:gd name="connsiteX1" fmla="*/ 8507002 w 8507002"/>
              <a:gd name="connsiteY1" fmla="*/ 0 h 6868274"/>
              <a:gd name="connsiteX2" fmla="*/ 6010382 w 8507002"/>
              <a:gd name="connsiteY2" fmla="*/ 6868274 h 6868274"/>
              <a:gd name="connsiteX3" fmla="*/ 0 w 8507002"/>
              <a:gd name="connsiteY3" fmla="*/ 6858000 h 6868274"/>
              <a:gd name="connsiteX4" fmla="*/ 0 w 8507002"/>
              <a:gd name="connsiteY4" fmla="*/ 0 h 6868274"/>
              <a:gd name="connsiteX0" fmla="*/ 0 w 8507002"/>
              <a:gd name="connsiteY0" fmla="*/ 0 h 6878548"/>
              <a:gd name="connsiteX1" fmla="*/ 8507002 w 8507002"/>
              <a:gd name="connsiteY1" fmla="*/ 0 h 6878548"/>
              <a:gd name="connsiteX2" fmla="*/ 6092575 w 8507002"/>
              <a:gd name="connsiteY2" fmla="*/ 6878548 h 6878548"/>
              <a:gd name="connsiteX3" fmla="*/ 0 w 8507002"/>
              <a:gd name="connsiteY3" fmla="*/ 6858000 h 6878548"/>
              <a:gd name="connsiteX4" fmla="*/ 0 w 8507002"/>
              <a:gd name="connsiteY4" fmla="*/ 0 h 6878548"/>
              <a:gd name="connsiteX0" fmla="*/ 0 w 8507002"/>
              <a:gd name="connsiteY0" fmla="*/ 0 h 6858000"/>
              <a:gd name="connsiteX1" fmla="*/ 8507002 w 8507002"/>
              <a:gd name="connsiteY1" fmla="*/ 0 h 6858000"/>
              <a:gd name="connsiteX2" fmla="*/ 6591148 w 8507002"/>
              <a:gd name="connsiteY2" fmla="*/ 6855398 h 6858000"/>
              <a:gd name="connsiteX3" fmla="*/ 0 w 8507002"/>
              <a:gd name="connsiteY3" fmla="*/ 6858000 h 6858000"/>
              <a:gd name="connsiteX4" fmla="*/ 0 w 8507002"/>
              <a:gd name="connsiteY4" fmla="*/ 0 h 6858000"/>
              <a:gd name="connsiteX0" fmla="*/ 0 w 8507002"/>
              <a:gd name="connsiteY0" fmla="*/ 0 h 6866973"/>
              <a:gd name="connsiteX1" fmla="*/ 8507002 w 8507002"/>
              <a:gd name="connsiteY1" fmla="*/ 0 h 6866973"/>
              <a:gd name="connsiteX2" fmla="*/ 6591148 w 8507002"/>
              <a:gd name="connsiteY2" fmla="*/ 6866973 h 6866973"/>
              <a:gd name="connsiteX3" fmla="*/ 0 w 8507002"/>
              <a:gd name="connsiteY3" fmla="*/ 6858000 h 6866973"/>
              <a:gd name="connsiteX4" fmla="*/ 0 w 8507002"/>
              <a:gd name="connsiteY4" fmla="*/ 0 h 6866973"/>
              <a:gd name="connsiteX0" fmla="*/ 0 w 8507002"/>
              <a:gd name="connsiteY0" fmla="*/ 0 h 6890122"/>
              <a:gd name="connsiteX1" fmla="*/ 8507002 w 8507002"/>
              <a:gd name="connsiteY1" fmla="*/ 0 h 6890122"/>
              <a:gd name="connsiteX2" fmla="*/ 6591148 w 8507002"/>
              <a:gd name="connsiteY2" fmla="*/ 6890122 h 6890122"/>
              <a:gd name="connsiteX3" fmla="*/ 0 w 8507002"/>
              <a:gd name="connsiteY3" fmla="*/ 6858000 h 6890122"/>
              <a:gd name="connsiteX4" fmla="*/ 0 w 8507002"/>
              <a:gd name="connsiteY4" fmla="*/ 0 h 6890122"/>
              <a:gd name="connsiteX0" fmla="*/ 0 w 8507002"/>
              <a:gd name="connsiteY0" fmla="*/ 0 h 6936421"/>
              <a:gd name="connsiteX1" fmla="*/ 8507002 w 8507002"/>
              <a:gd name="connsiteY1" fmla="*/ 0 h 6936421"/>
              <a:gd name="connsiteX2" fmla="*/ 6591149 w 8507002"/>
              <a:gd name="connsiteY2" fmla="*/ 6936421 h 6936421"/>
              <a:gd name="connsiteX3" fmla="*/ 0 w 8507002"/>
              <a:gd name="connsiteY3" fmla="*/ 6858000 h 6936421"/>
              <a:gd name="connsiteX4" fmla="*/ 0 w 8507002"/>
              <a:gd name="connsiteY4" fmla="*/ 0 h 6936421"/>
              <a:gd name="connsiteX0" fmla="*/ 0 w 8507002"/>
              <a:gd name="connsiteY0" fmla="*/ 0 h 6890123"/>
              <a:gd name="connsiteX1" fmla="*/ 8507002 w 8507002"/>
              <a:gd name="connsiteY1" fmla="*/ 0 h 6890123"/>
              <a:gd name="connsiteX2" fmla="*/ 6591149 w 8507002"/>
              <a:gd name="connsiteY2" fmla="*/ 6890123 h 6890123"/>
              <a:gd name="connsiteX3" fmla="*/ 0 w 8507002"/>
              <a:gd name="connsiteY3" fmla="*/ 6858000 h 6890123"/>
              <a:gd name="connsiteX4" fmla="*/ 0 w 8507002"/>
              <a:gd name="connsiteY4" fmla="*/ 0 h 6890123"/>
              <a:gd name="connsiteX0" fmla="*/ 0 w 8507002"/>
              <a:gd name="connsiteY0" fmla="*/ 0 h 6866974"/>
              <a:gd name="connsiteX1" fmla="*/ 8507002 w 8507002"/>
              <a:gd name="connsiteY1" fmla="*/ 0 h 6866974"/>
              <a:gd name="connsiteX2" fmla="*/ 6577181 w 8507002"/>
              <a:gd name="connsiteY2" fmla="*/ 6866974 h 6866974"/>
              <a:gd name="connsiteX3" fmla="*/ 0 w 8507002"/>
              <a:gd name="connsiteY3" fmla="*/ 6858000 h 6866974"/>
              <a:gd name="connsiteX4" fmla="*/ 0 w 8507002"/>
              <a:gd name="connsiteY4" fmla="*/ 0 h 6866974"/>
              <a:gd name="connsiteX0" fmla="*/ 0 w 8507002"/>
              <a:gd name="connsiteY0" fmla="*/ 0 h 6883395"/>
              <a:gd name="connsiteX1" fmla="*/ 8507002 w 8507002"/>
              <a:gd name="connsiteY1" fmla="*/ 0 h 6883395"/>
              <a:gd name="connsiteX2" fmla="*/ 6577181 w 8507002"/>
              <a:gd name="connsiteY2" fmla="*/ 6883395 h 6883395"/>
              <a:gd name="connsiteX3" fmla="*/ 0 w 8507002"/>
              <a:gd name="connsiteY3" fmla="*/ 6858000 h 6883395"/>
              <a:gd name="connsiteX4" fmla="*/ 0 w 8507002"/>
              <a:gd name="connsiteY4" fmla="*/ 0 h 6883395"/>
              <a:gd name="connsiteX0" fmla="*/ 0 w 8507002"/>
              <a:gd name="connsiteY0" fmla="*/ 0 h 6871244"/>
              <a:gd name="connsiteX1" fmla="*/ 8507002 w 8507002"/>
              <a:gd name="connsiteY1" fmla="*/ 0 h 6871244"/>
              <a:gd name="connsiteX2" fmla="*/ 7787668 w 8507002"/>
              <a:gd name="connsiteY2" fmla="*/ 6871244 h 6871244"/>
              <a:gd name="connsiteX3" fmla="*/ 0 w 8507002"/>
              <a:gd name="connsiteY3" fmla="*/ 6858000 h 6871244"/>
              <a:gd name="connsiteX4" fmla="*/ 0 w 8507002"/>
              <a:gd name="connsiteY4" fmla="*/ 0 h 687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7002" h="6871244">
                <a:moveTo>
                  <a:pt x="0" y="0"/>
                </a:moveTo>
                <a:lnTo>
                  <a:pt x="8507002" y="0"/>
                </a:lnTo>
                <a:lnTo>
                  <a:pt x="7787668" y="6871244"/>
                </a:lnTo>
                <a:lnTo>
                  <a:pt x="0" y="6858000"/>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
            <a:extLst>
              <a:ext uri="{FF2B5EF4-FFF2-40B4-BE49-F238E27FC236}">
                <a16:creationId xmlns:a16="http://schemas.microsoft.com/office/drawing/2014/main" id="{31A42842-A140-8A4D-AC8D-2F3FA00F6456}"/>
              </a:ext>
            </a:extLst>
          </p:cNvPr>
          <p:cNvSpPr/>
          <p:nvPr userDrawn="1"/>
        </p:nvSpPr>
        <p:spPr>
          <a:xfrm>
            <a:off x="-1" y="0"/>
            <a:ext cx="10058401" cy="6894405"/>
          </a:xfrm>
          <a:custGeom>
            <a:avLst/>
            <a:gdLst>
              <a:gd name="connsiteX0" fmla="*/ 0 w 8507002"/>
              <a:gd name="connsiteY0" fmla="*/ 0 h 6858000"/>
              <a:gd name="connsiteX1" fmla="*/ 8507002 w 8507002"/>
              <a:gd name="connsiteY1" fmla="*/ 0 h 6858000"/>
              <a:gd name="connsiteX2" fmla="*/ 8507002 w 8507002"/>
              <a:gd name="connsiteY2" fmla="*/ 6858000 h 6858000"/>
              <a:gd name="connsiteX3" fmla="*/ 0 w 8507002"/>
              <a:gd name="connsiteY3" fmla="*/ 6858000 h 6858000"/>
              <a:gd name="connsiteX4" fmla="*/ 0 w 8507002"/>
              <a:gd name="connsiteY4" fmla="*/ 0 h 6858000"/>
              <a:gd name="connsiteX0" fmla="*/ 0 w 8507002"/>
              <a:gd name="connsiteY0" fmla="*/ 0 h 6868274"/>
              <a:gd name="connsiteX1" fmla="*/ 8507002 w 8507002"/>
              <a:gd name="connsiteY1" fmla="*/ 0 h 6868274"/>
              <a:gd name="connsiteX2" fmla="*/ 6010382 w 8507002"/>
              <a:gd name="connsiteY2" fmla="*/ 6868274 h 6868274"/>
              <a:gd name="connsiteX3" fmla="*/ 0 w 8507002"/>
              <a:gd name="connsiteY3" fmla="*/ 6858000 h 6868274"/>
              <a:gd name="connsiteX4" fmla="*/ 0 w 8507002"/>
              <a:gd name="connsiteY4" fmla="*/ 0 h 6868274"/>
              <a:gd name="connsiteX0" fmla="*/ 0 w 8507002"/>
              <a:gd name="connsiteY0" fmla="*/ 0 h 6878548"/>
              <a:gd name="connsiteX1" fmla="*/ 8507002 w 8507002"/>
              <a:gd name="connsiteY1" fmla="*/ 0 h 6878548"/>
              <a:gd name="connsiteX2" fmla="*/ 6092575 w 8507002"/>
              <a:gd name="connsiteY2" fmla="*/ 6878548 h 6878548"/>
              <a:gd name="connsiteX3" fmla="*/ 0 w 8507002"/>
              <a:gd name="connsiteY3" fmla="*/ 6858000 h 6878548"/>
              <a:gd name="connsiteX4" fmla="*/ 0 w 8507002"/>
              <a:gd name="connsiteY4" fmla="*/ 0 h 6878548"/>
              <a:gd name="connsiteX0" fmla="*/ 0 w 8507002"/>
              <a:gd name="connsiteY0" fmla="*/ 0 h 6858000"/>
              <a:gd name="connsiteX1" fmla="*/ 8507002 w 8507002"/>
              <a:gd name="connsiteY1" fmla="*/ 0 h 6858000"/>
              <a:gd name="connsiteX2" fmla="*/ 6591148 w 8507002"/>
              <a:gd name="connsiteY2" fmla="*/ 6855398 h 6858000"/>
              <a:gd name="connsiteX3" fmla="*/ 0 w 8507002"/>
              <a:gd name="connsiteY3" fmla="*/ 6858000 h 6858000"/>
              <a:gd name="connsiteX4" fmla="*/ 0 w 8507002"/>
              <a:gd name="connsiteY4" fmla="*/ 0 h 6858000"/>
              <a:gd name="connsiteX0" fmla="*/ 0 w 8507002"/>
              <a:gd name="connsiteY0" fmla="*/ 0 h 6866973"/>
              <a:gd name="connsiteX1" fmla="*/ 8507002 w 8507002"/>
              <a:gd name="connsiteY1" fmla="*/ 0 h 6866973"/>
              <a:gd name="connsiteX2" fmla="*/ 6591148 w 8507002"/>
              <a:gd name="connsiteY2" fmla="*/ 6866973 h 6866973"/>
              <a:gd name="connsiteX3" fmla="*/ 0 w 8507002"/>
              <a:gd name="connsiteY3" fmla="*/ 6858000 h 6866973"/>
              <a:gd name="connsiteX4" fmla="*/ 0 w 8507002"/>
              <a:gd name="connsiteY4" fmla="*/ 0 h 6866973"/>
              <a:gd name="connsiteX0" fmla="*/ 0 w 8507002"/>
              <a:gd name="connsiteY0" fmla="*/ 0 h 6890122"/>
              <a:gd name="connsiteX1" fmla="*/ 8507002 w 8507002"/>
              <a:gd name="connsiteY1" fmla="*/ 0 h 6890122"/>
              <a:gd name="connsiteX2" fmla="*/ 6591148 w 8507002"/>
              <a:gd name="connsiteY2" fmla="*/ 6890122 h 6890122"/>
              <a:gd name="connsiteX3" fmla="*/ 0 w 8507002"/>
              <a:gd name="connsiteY3" fmla="*/ 6858000 h 6890122"/>
              <a:gd name="connsiteX4" fmla="*/ 0 w 8507002"/>
              <a:gd name="connsiteY4" fmla="*/ 0 h 6890122"/>
              <a:gd name="connsiteX0" fmla="*/ 0 w 8507002"/>
              <a:gd name="connsiteY0" fmla="*/ 0 h 6936421"/>
              <a:gd name="connsiteX1" fmla="*/ 8507002 w 8507002"/>
              <a:gd name="connsiteY1" fmla="*/ 0 h 6936421"/>
              <a:gd name="connsiteX2" fmla="*/ 6591149 w 8507002"/>
              <a:gd name="connsiteY2" fmla="*/ 6936421 h 6936421"/>
              <a:gd name="connsiteX3" fmla="*/ 0 w 8507002"/>
              <a:gd name="connsiteY3" fmla="*/ 6858000 h 6936421"/>
              <a:gd name="connsiteX4" fmla="*/ 0 w 8507002"/>
              <a:gd name="connsiteY4" fmla="*/ 0 h 6936421"/>
              <a:gd name="connsiteX0" fmla="*/ 0 w 8507002"/>
              <a:gd name="connsiteY0" fmla="*/ 0 h 6890123"/>
              <a:gd name="connsiteX1" fmla="*/ 8507002 w 8507002"/>
              <a:gd name="connsiteY1" fmla="*/ 0 h 6890123"/>
              <a:gd name="connsiteX2" fmla="*/ 6591149 w 8507002"/>
              <a:gd name="connsiteY2" fmla="*/ 6890123 h 6890123"/>
              <a:gd name="connsiteX3" fmla="*/ 0 w 8507002"/>
              <a:gd name="connsiteY3" fmla="*/ 6858000 h 6890123"/>
              <a:gd name="connsiteX4" fmla="*/ 0 w 8507002"/>
              <a:gd name="connsiteY4" fmla="*/ 0 h 6890123"/>
              <a:gd name="connsiteX0" fmla="*/ 0 w 8507002"/>
              <a:gd name="connsiteY0" fmla="*/ 0 h 6866974"/>
              <a:gd name="connsiteX1" fmla="*/ 8507002 w 8507002"/>
              <a:gd name="connsiteY1" fmla="*/ 0 h 6866974"/>
              <a:gd name="connsiteX2" fmla="*/ 6577181 w 8507002"/>
              <a:gd name="connsiteY2" fmla="*/ 6866974 h 6866974"/>
              <a:gd name="connsiteX3" fmla="*/ 0 w 8507002"/>
              <a:gd name="connsiteY3" fmla="*/ 6858000 h 6866974"/>
              <a:gd name="connsiteX4" fmla="*/ 0 w 8507002"/>
              <a:gd name="connsiteY4" fmla="*/ 0 h 6866974"/>
              <a:gd name="connsiteX0" fmla="*/ 0 w 8507002"/>
              <a:gd name="connsiteY0" fmla="*/ 0 h 6883395"/>
              <a:gd name="connsiteX1" fmla="*/ 8507002 w 8507002"/>
              <a:gd name="connsiteY1" fmla="*/ 0 h 6883395"/>
              <a:gd name="connsiteX2" fmla="*/ 6577181 w 8507002"/>
              <a:gd name="connsiteY2" fmla="*/ 6883395 h 6883395"/>
              <a:gd name="connsiteX3" fmla="*/ 0 w 8507002"/>
              <a:gd name="connsiteY3" fmla="*/ 6858000 h 6883395"/>
              <a:gd name="connsiteX4" fmla="*/ 0 w 8507002"/>
              <a:gd name="connsiteY4" fmla="*/ 0 h 6883395"/>
              <a:gd name="connsiteX0" fmla="*/ 0 w 8507002"/>
              <a:gd name="connsiteY0" fmla="*/ 0 h 6871244"/>
              <a:gd name="connsiteX1" fmla="*/ 8507002 w 8507002"/>
              <a:gd name="connsiteY1" fmla="*/ 0 h 6871244"/>
              <a:gd name="connsiteX2" fmla="*/ 7787668 w 8507002"/>
              <a:gd name="connsiteY2" fmla="*/ 6871244 h 6871244"/>
              <a:gd name="connsiteX3" fmla="*/ 0 w 8507002"/>
              <a:gd name="connsiteY3" fmla="*/ 6858000 h 6871244"/>
              <a:gd name="connsiteX4" fmla="*/ 0 w 8507002"/>
              <a:gd name="connsiteY4" fmla="*/ 0 h 687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7002" h="6871244">
                <a:moveTo>
                  <a:pt x="0" y="0"/>
                </a:moveTo>
                <a:lnTo>
                  <a:pt x="8507002" y="0"/>
                </a:lnTo>
                <a:lnTo>
                  <a:pt x="7787668" y="6871244"/>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13">
            <a:extLst>
              <a:ext uri="{FF2B5EF4-FFF2-40B4-BE49-F238E27FC236}">
                <a16:creationId xmlns:a16="http://schemas.microsoft.com/office/drawing/2014/main" id="{A0099877-295C-6C4B-994E-D8A572490D87}"/>
              </a:ext>
            </a:extLst>
          </p:cNvPr>
          <p:cNvSpPr/>
          <p:nvPr userDrawn="1"/>
        </p:nvSpPr>
        <p:spPr>
          <a:xfrm>
            <a:off x="0" y="522847"/>
            <a:ext cx="6933537" cy="714096"/>
          </a:xfrm>
          <a:custGeom>
            <a:avLst/>
            <a:gdLst>
              <a:gd name="connsiteX0" fmla="*/ 0 w 7952198"/>
              <a:gd name="connsiteY0" fmla="*/ 0 h 703821"/>
              <a:gd name="connsiteX1" fmla="*/ 7952198 w 7952198"/>
              <a:gd name="connsiteY1" fmla="*/ 0 h 703821"/>
              <a:gd name="connsiteX2" fmla="*/ 7952198 w 7952198"/>
              <a:gd name="connsiteY2" fmla="*/ 703821 h 703821"/>
              <a:gd name="connsiteX3" fmla="*/ 0 w 7952198"/>
              <a:gd name="connsiteY3" fmla="*/ 703821 h 703821"/>
              <a:gd name="connsiteX4" fmla="*/ 0 w 7952198"/>
              <a:gd name="connsiteY4" fmla="*/ 0 h 703821"/>
              <a:gd name="connsiteX0" fmla="*/ 0 w 7952198"/>
              <a:gd name="connsiteY0" fmla="*/ 0 h 703821"/>
              <a:gd name="connsiteX1" fmla="*/ 7952198 w 7952198"/>
              <a:gd name="connsiteY1" fmla="*/ 0 h 703821"/>
              <a:gd name="connsiteX2" fmla="*/ 7633699 w 7952198"/>
              <a:gd name="connsiteY2" fmla="*/ 693547 h 703821"/>
              <a:gd name="connsiteX3" fmla="*/ 0 w 7952198"/>
              <a:gd name="connsiteY3" fmla="*/ 703821 h 703821"/>
              <a:gd name="connsiteX4" fmla="*/ 0 w 7952198"/>
              <a:gd name="connsiteY4" fmla="*/ 0 h 703821"/>
              <a:gd name="connsiteX0" fmla="*/ 0 w 7911101"/>
              <a:gd name="connsiteY0" fmla="*/ 0 h 703821"/>
              <a:gd name="connsiteX1" fmla="*/ 7911101 w 7911101"/>
              <a:gd name="connsiteY1" fmla="*/ 10275 h 703821"/>
              <a:gd name="connsiteX2" fmla="*/ 7633699 w 7911101"/>
              <a:gd name="connsiteY2" fmla="*/ 693547 h 703821"/>
              <a:gd name="connsiteX3" fmla="*/ 0 w 7911101"/>
              <a:gd name="connsiteY3" fmla="*/ 703821 h 703821"/>
              <a:gd name="connsiteX4" fmla="*/ 0 w 7911101"/>
              <a:gd name="connsiteY4" fmla="*/ 0 h 703821"/>
              <a:gd name="connsiteX0" fmla="*/ 0 w 7911101"/>
              <a:gd name="connsiteY0" fmla="*/ 0 h 714096"/>
              <a:gd name="connsiteX1" fmla="*/ 7911101 w 7911101"/>
              <a:gd name="connsiteY1" fmla="*/ 10275 h 714096"/>
              <a:gd name="connsiteX2" fmla="*/ 7664522 w 7911101"/>
              <a:gd name="connsiteY2" fmla="*/ 714096 h 714096"/>
              <a:gd name="connsiteX3" fmla="*/ 0 w 7911101"/>
              <a:gd name="connsiteY3" fmla="*/ 703821 h 714096"/>
              <a:gd name="connsiteX4" fmla="*/ 0 w 7911101"/>
              <a:gd name="connsiteY4" fmla="*/ 0 h 714096"/>
              <a:gd name="connsiteX0" fmla="*/ 0 w 7843362"/>
              <a:gd name="connsiteY0" fmla="*/ 0 h 714096"/>
              <a:gd name="connsiteX1" fmla="*/ 7843362 w 7843362"/>
              <a:gd name="connsiteY1" fmla="*/ 10275 h 714096"/>
              <a:gd name="connsiteX2" fmla="*/ 7664522 w 7843362"/>
              <a:gd name="connsiteY2" fmla="*/ 714096 h 714096"/>
              <a:gd name="connsiteX3" fmla="*/ 0 w 7843362"/>
              <a:gd name="connsiteY3" fmla="*/ 703821 h 714096"/>
              <a:gd name="connsiteX4" fmla="*/ 0 w 7843362"/>
              <a:gd name="connsiteY4" fmla="*/ 0 h 7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3362" h="714096">
                <a:moveTo>
                  <a:pt x="0" y="0"/>
                </a:moveTo>
                <a:lnTo>
                  <a:pt x="7843362" y="10275"/>
                </a:lnTo>
                <a:lnTo>
                  <a:pt x="7664522" y="714096"/>
                </a:lnTo>
                <a:lnTo>
                  <a:pt x="0" y="703821"/>
                </a:lnTo>
                <a:lnTo>
                  <a:pt x="0" y="0"/>
                </a:lnTo>
                <a:close/>
              </a:path>
            </a:pathLst>
          </a:custGeom>
          <a:solidFill>
            <a:srgbClr val="AB1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A43238-0D07-9B4E-8FE6-26A637CFAAB1}"/>
              </a:ext>
            </a:extLst>
          </p:cNvPr>
          <p:cNvSpPr>
            <a:spLocks noGrp="1"/>
          </p:cNvSpPr>
          <p:nvPr>
            <p:ph type="title" hasCustomPrompt="1"/>
          </p:nvPr>
        </p:nvSpPr>
        <p:spPr>
          <a:xfrm>
            <a:off x="838200" y="655754"/>
            <a:ext cx="5956139" cy="445103"/>
          </a:xfrm>
          <a:prstGeom prst="rect">
            <a:avLst/>
          </a:prstGeom>
        </p:spPr>
        <p:txBody>
          <a:bodyPr anchor="t">
            <a:normAutofit/>
          </a:bodyPr>
          <a:lstStyle>
            <a:lvl1pPr>
              <a:defRPr sz="280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D833B75-ED79-9647-AD9E-D27BD242158C}"/>
              </a:ext>
            </a:extLst>
          </p:cNvPr>
          <p:cNvSpPr>
            <a:spLocks noGrp="1"/>
          </p:cNvSpPr>
          <p:nvPr>
            <p:ph idx="1"/>
          </p:nvPr>
        </p:nvSpPr>
        <p:spPr>
          <a:xfrm>
            <a:off x="838201" y="1825625"/>
            <a:ext cx="6933537" cy="4351338"/>
          </a:xfrm>
          <a:prstGeom prst="rect">
            <a:avLst/>
          </a:prstGeom>
        </p:spPr>
        <p:txBody>
          <a:bodyPr>
            <a:normAutofit/>
          </a:bodyPr>
          <a:lstStyle>
            <a:lvl1pPr>
              <a:defRPr sz="1900">
                <a:solidFill>
                  <a:schemeClr val="bg2">
                    <a:lumMod val="25000"/>
                  </a:schemeClr>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BCC3190C-C621-7248-A810-A1D3E36E76B5}"/>
              </a:ext>
            </a:extLst>
          </p:cNvPr>
          <p:cNvSpPr>
            <a:spLocks noGrp="1"/>
          </p:cNvSpPr>
          <p:nvPr>
            <p:ph type="dt" sz="half" idx="10"/>
          </p:nvPr>
        </p:nvSpPr>
        <p:spPr/>
        <p:txBody>
          <a:bodyPr/>
          <a:lstStyle/>
          <a:p>
            <a:fld id="{79A255A0-6C21-B642-9DED-1FC5E68C0126}" type="datetimeFigureOut">
              <a:rPr lang="en-US" smtClean="0"/>
              <a:t>6/18/2024</a:t>
            </a:fld>
            <a:endParaRPr lang="en-US"/>
          </a:p>
        </p:txBody>
      </p:sp>
      <p:sp>
        <p:nvSpPr>
          <p:cNvPr id="5" name="Footer Placeholder 4">
            <a:extLst>
              <a:ext uri="{FF2B5EF4-FFF2-40B4-BE49-F238E27FC236}">
                <a16:creationId xmlns:a16="http://schemas.microsoft.com/office/drawing/2014/main" id="{416E4880-BB5D-4041-97A3-CEE07627CB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EA0FA-898A-D942-BA60-E1DFA1EA92B7}"/>
              </a:ext>
            </a:extLst>
          </p:cNvPr>
          <p:cNvSpPr>
            <a:spLocks noGrp="1"/>
          </p:cNvSpPr>
          <p:nvPr>
            <p:ph type="sldNum" sz="quarter" idx="12"/>
          </p:nvPr>
        </p:nvSpPr>
        <p:spPr/>
        <p:txBody>
          <a:bodyPr/>
          <a:lstStyle/>
          <a:p>
            <a:fld id="{39476C55-BC5E-CF42-BB6E-7A63DB52BBB4}" type="slidenum">
              <a:rPr lang="en-US" smtClean="0"/>
              <a:t>‹#›</a:t>
            </a:fld>
            <a:endParaRPr lang="en-US"/>
          </a:p>
        </p:txBody>
      </p:sp>
    </p:spTree>
    <p:extLst>
      <p:ext uri="{BB962C8B-B14F-4D97-AF65-F5344CB8AC3E}">
        <p14:creationId xmlns:p14="http://schemas.microsoft.com/office/powerpoint/2010/main" val="139601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61CE46-0B1A-234F-B0B6-A273D9B1CB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028" t="45019" r="6293" b="37673"/>
          <a:stretch/>
        </p:blipFill>
        <p:spPr>
          <a:xfrm>
            <a:off x="6044056" y="-1"/>
            <a:ext cx="6147944" cy="1200150"/>
          </a:xfrm>
          <a:prstGeom prst="rect">
            <a:avLst/>
          </a:prstGeom>
        </p:spPr>
      </p:pic>
      <p:pic>
        <p:nvPicPr>
          <p:cNvPr id="12" name="Picture 11">
            <a:extLst>
              <a:ext uri="{FF2B5EF4-FFF2-40B4-BE49-F238E27FC236}">
                <a16:creationId xmlns:a16="http://schemas.microsoft.com/office/drawing/2014/main" id="{15603FDB-55E5-BC45-B07C-6D2C5E53F4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028" t="5837" r="7026" b="76855"/>
          <a:stretch/>
        </p:blipFill>
        <p:spPr>
          <a:xfrm>
            <a:off x="0" y="0"/>
            <a:ext cx="6096000" cy="1200150"/>
          </a:xfrm>
          <a:prstGeom prst="rect">
            <a:avLst/>
          </a:prstGeom>
        </p:spPr>
      </p:pic>
      <p:sp>
        <p:nvSpPr>
          <p:cNvPr id="13" name="Rectangle 13">
            <a:extLst>
              <a:ext uri="{FF2B5EF4-FFF2-40B4-BE49-F238E27FC236}">
                <a16:creationId xmlns:a16="http://schemas.microsoft.com/office/drawing/2014/main" id="{4319E6F7-15FB-E34E-9A9A-F73E74039FC8}"/>
              </a:ext>
            </a:extLst>
          </p:cNvPr>
          <p:cNvSpPr/>
          <p:nvPr userDrawn="1"/>
        </p:nvSpPr>
        <p:spPr>
          <a:xfrm>
            <a:off x="-1" y="826823"/>
            <a:ext cx="7407798" cy="714096"/>
          </a:xfrm>
          <a:custGeom>
            <a:avLst/>
            <a:gdLst>
              <a:gd name="connsiteX0" fmla="*/ 0 w 7952198"/>
              <a:gd name="connsiteY0" fmla="*/ 0 h 703821"/>
              <a:gd name="connsiteX1" fmla="*/ 7952198 w 7952198"/>
              <a:gd name="connsiteY1" fmla="*/ 0 h 703821"/>
              <a:gd name="connsiteX2" fmla="*/ 7952198 w 7952198"/>
              <a:gd name="connsiteY2" fmla="*/ 703821 h 703821"/>
              <a:gd name="connsiteX3" fmla="*/ 0 w 7952198"/>
              <a:gd name="connsiteY3" fmla="*/ 703821 h 703821"/>
              <a:gd name="connsiteX4" fmla="*/ 0 w 7952198"/>
              <a:gd name="connsiteY4" fmla="*/ 0 h 703821"/>
              <a:gd name="connsiteX0" fmla="*/ 0 w 7952198"/>
              <a:gd name="connsiteY0" fmla="*/ 0 h 703821"/>
              <a:gd name="connsiteX1" fmla="*/ 7952198 w 7952198"/>
              <a:gd name="connsiteY1" fmla="*/ 0 h 703821"/>
              <a:gd name="connsiteX2" fmla="*/ 7633699 w 7952198"/>
              <a:gd name="connsiteY2" fmla="*/ 693547 h 703821"/>
              <a:gd name="connsiteX3" fmla="*/ 0 w 7952198"/>
              <a:gd name="connsiteY3" fmla="*/ 703821 h 703821"/>
              <a:gd name="connsiteX4" fmla="*/ 0 w 7952198"/>
              <a:gd name="connsiteY4" fmla="*/ 0 h 703821"/>
              <a:gd name="connsiteX0" fmla="*/ 0 w 7911101"/>
              <a:gd name="connsiteY0" fmla="*/ 0 h 703821"/>
              <a:gd name="connsiteX1" fmla="*/ 7911101 w 7911101"/>
              <a:gd name="connsiteY1" fmla="*/ 10275 h 703821"/>
              <a:gd name="connsiteX2" fmla="*/ 7633699 w 7911101"/>
              <a:gd name="connsiteY2" fmla="*/ 693547 h 703821"/>
              <a:gd name="connsiteX3" fmla="*/ 0 w 7911101"/>
              <a:gd name="connsiteY3" fmla="*/ 703821 h 703821"/>
              <a:gd name="connsiteX4" fmla="*/ 0 w 7911101"/>
              <a:gd name="connsiteY4" fmla="*/ 0 h 703821"/>
              <a:gd name="connsiteX0" fmla="*/ 0 w 7911101"/>
              <a:gd name="connsiteY0" fmla="*/ 0 h 714096"/>
              <a:gd name="connsiteX1" fmla="*/ 7911101 w 7911101"/>
              <a:gd name="connsiteY1" fmla="*/ 10275 h 714096"/>
              <a:gd name="connsiteX2" fmla="*/ 7664522 w 7911101"/>
              <a:gd name="connsiteY2" fmla="*/ 714096 h 714096"/>
              <a:gd name="connsiteX3" fmla="*/ 0 w 7911101"/>
              <a:gd name="connsiteY3" fmla="*/ 703821 h 714096"/>
              <a:gd name="connsiteX4" fmla="*/ 0 w 7911101"/>
              <a:gd name="connsiteY4" fmla="*/ 0 h 7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101" h="714096">
                <a:moveTo>
                  <a:pt x="0" y="0"/>
                </a:moveTo>
                <a:lnTo>
                  <a:pt x="7911101" y="10275"/>
                </a:lnTo>
                <a:lnTo>
                  <a:pt x="7664522" y="714096"/>
                </a:lnTo>
                <a:lnTo>
                  <a:pt x="0" y="703821"/>
                </a:lnTo>
                <a:lnTo>
                  <a:pt x="0" y="0"/>
                </a:lnTo>
                <a:close/>
              </a:path>
            </a:pathLst>
          </a:custGeom>
          <a:solidFill>
            <a:srgbClr val="AB1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A43238-0D07-9B4E-8FE6-26A637CFAAB1}"/>
              </a:ext>
            </a:extLst>
          </p:cNvPr>
          <p:cNvSpPr>
            <a:spLocks noGrp="1"/>
          </p:cNvSpPr>
          <p:nvPr>
            <p:ph type="title" hasCustomPrompt="1"/>
          </p:nvPr>
        </p:nvSpPr>
        <p:spPr>
          <a:xfrm>
            <a:off x="838200" y="977598"/>
            <a:ext cx="5956139" cy="445103"/>
          </a:xfrm>
          <a:prstGeom prst="rect">
            <a:avLst/>
          </a:prstGeom>
        </p:spPr>
        <p:txBody>
          <a:bodyPr anchor="t">
            <a:normAutofit/>
          </a:bodyPr>
          <a:lstStyle>
            <a:lvl1pPr>
              <a:defRPr sz="280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D833B75-ED79-9647-AD9E-D27BD242158C}"/>
              </a:ext>
            </a:extLst>
          </p:cNvPr>
          <p:cNvSpPr>
            <a:spLocks noGrp="1"/>
          </p:cNvSpPr>
          <p:nvPr>
            <p:ph idx="1"/>
          </p:nvPr>
        </p:nvSpPr>
        <p:spPr>
          <a:xfrm>
            <a:off x="838200" y="2026973"/>
            <a:ext cx="8950377" cy="4149990"/>
          </a:xfrm>
          <a:prstGeom prst="rect">
            <a:avLst/>
          </a:prstGeom>
        </p:spPr>
        <p:txBody>
          <a:bodyPr>
            <a:normAutofit/>
          </a:bodyPr>
          <a:lstStyle>
            <a:lvl1pPr>
              <a:defRPr sz="1900">
                <a:solidFill>
                  <a:schemeClr val="bg2">
                    <a:lumMod val="25000"/>
                  </a:schemeClr>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BCC3190C-C621-7248-A810-A1D3E36E76B5}"/>
              </a:ext>
            </a:extLst>
          </p:cNvPr>
          <p:cNvSpPr>
            <a:spLocks noGrp="1"/>
          </p:cNvSpPr>
          <p:nvPr>
            <p:ph type="dt" sz="half" idx="10"/>
          </p:nvPr>
        </p:nvSpPr>
        <p:spPr/>
        <p:txBody>
          <a:bodyPr/>
          <a:lstStyle/>
          <a:p>
            <a:fld id="{79A255A0-6C21-B642-9DED-1FC5E68C0126}" type="datetimeFigureOut">
              <a:rPr lang="en-US" smtClean="0"/>
              <a:t>6/18/2024</a:t>
            </a:fld>
            <a:endParaRPr lang="en-US"/>
          </a:p>
        </p:txBody>
      </p:sp>
      <p:sp>
        <p:nvSpPr>
          <p:cNvPr id="5" name="Footer Placeholder 4">
            <a:extLst>
              <a:ext uri="{FF2B5EF4-FFF2-40B4-BE49-F238E27FC236}">
                <a16:creationId xmlns:a16="http://schemas.microsoft.com/office/drawing/2014/main" id="{416E4880-BB5D-4041-97A3-CEE07627CB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EA0FA-898A-D942-BA60-E1DFA1EA92B7}"/>
              </a:ext>
            </a:extLst>
          </p:cNvPr>
          <p:cNvSpPr>
            <a:spLocks noGrp="1"/>
          </p:cNvSpPr>
          <p:nvPr>
            <p:ph type="sldNum" sz="quarter" idx="12"/>
          </p:nvPr>
        </p:nvSpPr>
        <p:spPr/>
        <p:txBody>
          <a:bodyPr/>
          <a:lstStyle/>
          <a:p>
            <a:fld id="{39476C55-BC5E-CF42-BB6E-7A63DB52BBB4}" type="slidenum">
              <a:rPr lang="en-US" smtClean="0"/>
              <a:t>‹#›</a:t>
            </a:fld>
            <a:endParaRPr lang="en-US"/>
          </a:p>
        </p:txBody>
      </p:sp>
    </p:spTree>
    <p:extLst>
      <p:ext uri="{BB962C8B-B14F-4D97-AF65-F5344CB8AC3E}">
        <p14:creationId xmlns:p14="http://schemas.microsoft.com/office/powerpoint/2010/main" val="406058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and Photo">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5725982-5D20-F84A-A24A-C46D6542C7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028" t="45019" r="6293" b="37673"/>
          <a:stretch/>
        </p:blipFill>
        <p:spPr>
          <a:xfrm>
            <a:off x="6044056" y="-1"/>
            <a:ext cx="6147944" cy="1200150"/>
          </a:xfrm>
          <a:prstGeom prst="rect">
            <a:avLst/>
          </a:prstGeom>
        </p:spPr>
      </p:pic>
      <p:pic>
        <p:nvPicPr>
          <p:cNvPr id="15" name="Picture 14">
            <a:extLst>
              <a:ext uri="{FF2B5EF4-FFF2-40B4-BE49-F238E27FC236}">
                <a16:creationId xmlns:a16="http://schemas.microsoft.com/office/drawing/2014/main" id="{3F82FE1C-B455-9B42-A66A-D72DC47B3C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028" t="5837" r="7026" b="76855"/>
          <a:stretch/>
        </p:blipFill>
        <p:spPr>
          <a:xfrm>
            <a:off x="0" y="0"/>
            <a:ext cx="6096000" cy="1200150"/>
          </a:xfrm>
          <a:prstGeom prst="rect">
            <a:avLst/>
          </a:prstGeom>
        </p:spPr>
      </p:pic>
      <p:sp>
        <p:nvSpPr>
          <p:cNvPr id="13" name="Rectangle 13">
            <a:extLst>
              <a:ext uri="{FF2B5EF4-FFF2-40B4-BE49-F238E27FC236}">
                <a16:creationId xmlns:a16="http://schemas.microsoft.com/office/drawing/2014/main" id="{4319E6F7-15FB-E34E-9A9A-F73E74039FC8}"/>
              </a:ext>
            </a:extLst>
          </p:cNvPr>
          <p:cNvSpPr/>
          <p:nvPr userDrawn="1"/>
        </p:nvSpPr>
        <p:spPr>
          <a:xfrm>
            <a:off x="-1" y="826823"/>
            <a:ext cx="7407798" cy="714096"/>
          </a:xfrm>
          <a:custGeom>
            <a:avLst/>
            <a:gdLst>
              <a:gd name="connsiteX0" fmla="*/ 0 w 7952198"/>
              <a:gd name="connsiteY0" fmla="*/ 0 h 703821"/>
              <a:gd name="connsiteX1" fmla="*/ 7952198 w 7952198"/>
              <a:gd name="connsiteY1" fmla="*/ 0 h 703821"/>
              <a:gd name="connsiteX2" fmla="*/ 7952198 w 7952198"/>
              <a:gd name="connsiteY2" fmla="*/ 703821 h 703821"/>
              <a:gd name="connsiteX3" fmla="*/ 0 w 7952198"/>
              <a:gd name="connsiteY3" fmla="*/ 703821 h 703821"/>
              <a:gd name="connsiteX4" fmla="*/ 0 w 7952198"/>
              <a:gd name="connsiteY4" fmla="*/ 0 h 703821"/>
              <a:gd name="connsiteX0" fmla="*/ 0 w 7952198"/>
              <a:gd name="connsiteY0" fmla="*/ 0 h 703821"/>
              <a:gd name="connsiteX1" fmla="*/ 7952198 w 7952198"/>
              <a:gd name="connsiteY1" fmla="*/ 0 h 703821"/>
              <a:gd name="connsiteX2" fmla="*/ 7633699 w 7952198"/>
              <a:gd name="connsiteY2" fmla="*/ 693547 h 703821"/>
              <a:gd name="connsiteX3" fmla="*/ 0 w 7952198"/>
              <a:gd name="connsiteY3" fmla="*/ 703821 h 703821"/>
              <a:gd name="connsiteX4" fmla="*/ 0 w 7952198"/>
              <a:gd name="connsiteY4" fmla="*/ 0 h 703821"/>
              <a:gd name="connsiteX0" fmla="*/ 0 w 7911101"/>
              <a:gd name="connsiteY0" fmla="*/ 0 h 703821"/>
              <a:gd name="connsiteX1" fmla="*/ 7911101 w 7911101"/>
              <a:gd name="connsiteY1" fmla="*/ 10275 h 703821"/>
              <a:gd name="connsiteX2" fmla="*/ 7633699 w 7911101"/>
              <a:gd name="connsiteY2" fmla="*/ 693547 h 703821"/>
              <a:gd name="connsiteX3" fmla="*/ 0 w 7911101"/>
              <a:gd name="connsiteY3" fmla="*/ 703821 h 703821"/>
              <a:gd name="connsiteX4" fmla="*/ 0 w 7911101"/>
              <a:gd name="connsiteY4" fmla="*/ 0 h 703821"/>
              <a:gd name="connsiteX0" fmla="*/ 0 w 7911101"/>
              <a:gd name="connsiteY0" fmla="*/ 0 h 714096"/>
              <a:gd name="connsiteX1" fmla="*/ 7911101 w 7911101"/>
              <a:gd name="connsiteY1" fmla="*/ 10275 h 714096"/>
              <a:gd name="connsiteX2" fmla="*/ 7664522 w 7911101"/>
              <a:gd name="connsiteY2" fmla="*/ 714096 h 714096"/>
              <a:gd name="connsiteX3" fmla="*/ 0 w 7911101"/>
              <a:gd name="connsiteY3" fmla="*/ 703821 h 714096"/>
              <a:gd name="connsiteX4" fmla="*/ 0 w 7911101"/>
              <a:gd name="connsiteY4" fmla="*/ 0 h 7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101" h="714096">
                <a:moveTo>
                  <a:pt x="0" y="0"/>
                </a:moveTo>
                <a:lnTo>
                  <a:pt x="7911101" y="10275"/>
                </a:lnTo>
                <a:lnTo>
                  <a:pt x="7664522" y="714096"/>
                </a:lnTo>
                <a:lnTo>
                  <a:pt x="0" y="703821"/>
                </a:lnTo>
                <a:lnTo>
                  <a:pt x="0" y="0"/>
                </a:lnTo>
                <a:close/>
              </a:path>
            </a:pathLst>
          </a:custGeom>
          <a:solidFill>
            <a:srgbClr val="AB1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A43238-0D07-9B4E-8FE6-26A637CFAAB1}"/>
              </a:ext>
            </a:extLst>
          </p:cNvPr>
          <p:cNvSpPr>
            <a:spLocks noGrp="1"/>
          </p:cNvSpPr>
          <p:nvPr>
            <p:ph type="title" hasCustomPrompt="1"/>
          </p:nvPr>
        </p:nvSpPr>
        <p:spPr>
          <a:xfrm>
            <a:off x="838200" y="977598"/>
            <a:ext cx="5956139" cy="445103"/>
          </a:xfrm>
          <a:prstGeom prst="rect">
            <a:avLst/>
          </a:prstGeom>
        </p:spPr>
        <p:txBody>
          <a:bodyPr anchor="t">
            <a:normAutofit/>
          </a:bodyPr>
          <a:lstStyle>
            <a:lvl1pPr>
              <a:defRPr sz="280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D833B75-ED79-9647-AD9E-D27BD242158C}"/>
              </a:ext>
            </a:extLst>
          </p:cNvPr>
          <p:cNvSpPr>
            <a:spLocks noGrp="1"/>
          </p:cNvSpPr>
          <p:nvPr>
            <p:ph idx="1"/>
          </p:nvPr>
        </p:nvSpPr>
        <p:spPr>
          <a:xfrm>
            <a:off x="838199" y="2026973"/>
            <a:ext cx="5817433" cy="4149990"/>
          </a:xfrm>
          <a:prstGeom prst="rect">
            <a:avLst/>
          </a:prstGeom>
        </p:spPr>
        <p:txBody>
          <a:bodyPr>
            <a:normAutofit/>
          </a:bodyPr>
          <a:lstStyle>
            <a:lvl1pPr>
              <a:defRPr sz="1900">
                <a:solidFill>
                  <a:schemeClr val="bg2">
                    <a:lumMod val="25000"/>
                  </a:schemeClr>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BCC3190C-C621-7248-A810-A1D3E36E76B5}"/>
              </a:ext>
            </a:extLst>
          </p:cNvPr>
          <p:cNvSpPr>
            <a:spLocks noGrp="1"/>
          </p:cNvSpPr>
          <p:nvPr>
            <p:ph type="dt" sz="half" idx="10"/>
          </p:nvPr>
        </p:nvSpPr>
        <p:spPr/>
        <p:txBody>
          <a:bodyPr/>
          <a:lstStyle/>
          <a:p>
            <a:fld id="{79A255A0-6C21-B642-9DED-1FC5E68C0126}" type="datetimeFigureOut">
              <a:rPr lang="en-US" smtClean="0"/>
              <a:t>6/18/2024</a:t>
            </a:fld>
            <a:endParaRPr lang="en-US"/>
          </a:p>
        </p:txBody>
      </p:sp>
      <p:sp>
        <p:nvSpPr>
          <p:cNvPr id="5" name="Footer Placeholder 4">
            <a:extLst>
              <a:ext uri="{FF2B5EF4-FFF2-40B4-BE49-F238E27FC236}">
                <a16:creationId xmlns:a16="http://schemas.microsoft.com/office/drawing/2014/main" id="{416E4880-BB5D-4041-97A3-CEE07627CB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EA0FA-898A-D942-BA60-E1DFA1EA92B7}"/>
              </a:ext>
            </a:extLst>
          </p:cNvPr>
          <p:cNvSpPr>
            <a:spLocks noGrp="1"/>
          </p:cNvSpPr>
          <p:nvPr>
            <p:ph type="sldNum" sz="quarter" idx="12"/>
          </p:nvPr>
        </p:nvSpPr>
        <p:spPr/>
        <p:txBody>
          <a:bodyPr/>
          <a:lstStyle/>
          <a:p>
            <a:fld id="{39476C55-BC5E-CF42-BB6E-7A63DB52BBB4}" type="slidenum">
              <a:rPr lang="en-US" smtClean="0"/>
              <a:t>‹#›</a:t>
            </a:fld>
            <a:endParaRPr lang="en-US"/>
          </a:p>
        </p:txBody>
      </p:sp>
      <p:sp>
        <p:nvSpPr>
          <p:cNvPr id="8" name="Picture Placeholder 7">
            <a:extLst>
              <a:ext uri="{FF2B5EF4-FFF2-40B4-BE49-F238E27FC236}">
                <a16:creationId xmlns:a16="http://schemas.microsoft.com/office/drawing/2014/main" id="{31C15FD1-7F53-F744-87A4-8ACF879132F7}"/>
              </a:ext>
            </a:extLst>
          </p:cNvPr>
          <p:cNvSpPr>
            <a:spLocks noGrp="1"/>
          </p:cNvSpPr>
          <p:nvPr>
            <p:ph type="pic" sz="quarter" idx="13"/>
          </p:nvPr>
        </p:nvSpPr>
        <p:spPr>
          <a:xfrm>
            <a:off x="6794339" y="2027239"/>
            <a:ext cx="4559461" cy="2829574"/>
          </a:xfrm>
          <a:prstGeom prst="rect">
            <a:avLst/>
          </a:prstGeom>
        </p:spPr>
        <p:txBody>
          <a:bodyPr/>
          <a:lstStyle/>
          <a:p>
            <a:r>
              <a:rPr lang="en-US"/>
              <a:t>Click icon to add picture</a:t>
            </a:r>
          </a:p>
        </p:txBody>
      </p:sp>
    </p:spTree>
    <p:extLst>
      <p:ext uri="{BB962C8B-B14F-4D97-AF65-F5344CB8AC3E}">
        <p14:creationId xmlns:p14="http://schemas.microsoft.com/office/powerpoint/2010/main" val="127321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6D22D5-4276-5C40-B5F5-7AC20E5E67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028" t="45019" r="6293" b="37673"/>
          <a:stretch/>
        </p:blipFill>
        <p:spPr>
          <a:xfrm>
            <a:off x="6044056" y="-1"/>
            <a:ext cx="6147944" cy="1200150"/>
          </a:xfrm>
          <a:prstGeom prst="rect">
            <a:avLst/>
          </a:prstGeom>
        </p:spPr>
      </p:pic>
      <p:pic>
        <p:nvPicPr>
          <p:cNvPr id="14" name="Picture 13">
            <a:extLst>
              <a:ext uri="{FF2B5EF4-FFF2-40B4-BE49-F238E27FC236}">
                <a16:creationId xmlns:a16="http://schemas.microsoft.com/office/drawing/2014/main" id="{1DC750DF-1E3D-DD43-AC67-A9F31749BED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028" t="5837" r="7026" b="76855"/>
          <a:stretch/>
        </p:blipFill>
        <p:spPr>
          <a:xfrm>
            <a:off x="0" y="0"/>
            <a:ext cx="6096000" cy="1200150"/>
          </a:xfrm>
          <a:prstGeom prst="rect">
            <a:avLst/>
          </a:prstGeom>
        </p:spPr>
      </p:pic>
      <p:sp>
        <p:nvSpPr>
          <p:cNvPr id="13" name="Rectangle 13">
            <a:extLst>
              <a:ext uri="{FF2B5EF4-FFF2-40B4-BE49-F238E27FC236}">
                <a16:creationId xmlns:a16="http://schemas.microsoft.com/office/drawing/2014/main" id="{4319E6F7-15FB-E34E-9A9A-F73E74039FC8}"/>
              </a:ext>
            </a:extLst>
          </p:cNvPr>
          <p:cNvSpPr/>
          <p:nvPr userDrawn="1"/>
        </p:nvSpPr>
        <p:spPr>
          <a:xfrm>
            <a:off x="-1" y="826823"/>
            <a:ext cx="7407798" cy="714096"/>
          </a:xfrm>
          <a:custGeom>
            <a:avLst/>
            <a:gdLst>
              <a:gd name="connsiteX0" fmla="*/ 0 w 7952198"/>
              <a:gd name="connsiteY0" fmla="*/ 0 h 703821"/>
              <a:gd name="connsiteX1" fmla="*/ 7952198 w 7952198"/>
              <a:gd name="connsiteY1" fmla="*/ 0 h 703821"/>
              <a:gd name="connsiteX2" fmla="*/ 7952198 w 7952198"/>
              <a:gd name="connsiteY2" fmla="*/ 703821 h 703821"/>
              <a:gd name="connsiteX3" fmla="*/ 0 w 7952198"/>
              <a:gd name="connsiteY3" fmla="*/ 703821 h 703821"/>
              <a:gd name="connsiteX4" fmla="*/ 0 w 7952198"/>
              <a:gd name="connsiteY4" fmla="*/ 0 h 703821"/>
              <a:gd name="connsiteX0" fmla="*/ 0 w 7952198"/>
              <a:gd name="connsiteY0" fmla="*/ 0 h 703821"/>
              <a:gd name="connsiteX1" fmla="*/ 7952198 w 7952198"/>
              <a:gd name="connsiteY1" fmla="*/ 0 h 703821"/>
              <a:gd name="connsiteX2" fmla="*/ 7633699 w 7952198"/>
              <a:gd name="connsiteY2" fmla="*/ 693547 h 703821"/>
              <a:gd name="connsiteX3" fmla="*/ 0 w 7952198"/>
              <a:gd name="connsiteY3" fmla="*/ 703821 h 703821"/>
              <a:gd name="connsiteX4" fmla="*/ 0 w 7952198"/>
              <a:gd name="connsiteY4" fmla="*/ 0 h 703821"/>
              <a:gd name="connsiteX0" fmla="*/ 0 w 7911101"/>
              <a:gd name="connsiteY0" fmla="*/ 0 h 703821"/>
              <a:gd name="connsiteX1" fmla="*/ 7911101 w 7911101"/>
              <a:gd name="connsiteY1" fmla="*/ 10275 h 703821"/>
              <a:gd name="connsiteX2" fmla="*/ 7633699 w 7911101"/>
              <a:gd name="connsiteY2" fmla="*/ 693547 h 703821"/>
              <a:gd name="connsiteX3" fmla="*/ 0 w 7911101"/>
              <a:gd name="connsiteY3" fmla="*/ 703821 h 703821"/>
              <a:gd name="connsiteX4" fmla="*/ 0 w 7911101"/>
              <a:gd name="connsiteY4" fmla="*/ 0 h 703821"/>
              <a:gd name="connsiteX0" fmla="*/ 0 w 7911101"/>
              <a:gd name="connsiteY0" fmla="*/ 0 h 714096"/>
              <a:gd name="connsiteX1" fmla="*/ 7911101 w 7911101"/>
              <a:gd name="connsiteY1" fmla="*/ 10275 h 714096"/>
              <a:gd name="connsiteX2" fmla="*/ 7664522 w 7911101"/>
              <a:gd name="connsiteY2" fmla="*/ 714096 h 714096"/>
              <a:gd name="connsiteX3" fmla="*/ 0 w 7911101"/>
              <a:gd name="connsiteY3" fmla="*/ 703821 h 714096"/>
              <a:gd name="connsiteX4" fmla="*/ 0 w 7911101"/>
              <a:gd name="connsiteY4" fmla="*/ 0 h 7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101" h="714096">
                <a:moveTo>
                  <a:pt x="0" y="0"/>
                </a:moveTo>
                <a:lnTo>
                  <a:pt x="7911101" y="10275"/>
                </a:lnTo>
                <a:lnTo>
                  <a:pt x="7664522" y="714096"/>
                </a:lnTo>
                <a:lnTo>
                  <a:pt x="0" y="703821"/>
                </a:lnTo>
                <a:lnTo>
                  <a:pt x="0" y="0"/>
                </a:lnTo>
                <a:close/>
              </a:path>
            </a:pathLst>
          </a:custGeom>
          <a:solidFill>
            <a:srgbClr val="AB1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A43238-0D07-9B4E-8FE6-26A637CFAAB1}"/>
              </a:ext>
            </a:extLst>
          </p:cNvPr>
          <p:cNvSpPr>
            <a:spLocks noGrp="1"/>
          </p:cNvSpPr>
          <p:nvPr>
            <p:ph type="title" hasCustomPrompt="1"/>
          </p:nvPr>
        </p:nvSpPr>
        <p:spPr>
          <a:xfrm>
            <a:off x="838200" y="977598"/>
            <a:ext cx="5956139" cy="445103"/>
          </a:xfrm>
          <a:prstGeom prst="rect">
            <a:avLst/>
          </a:prstGeom>
        </p:spPr>
        <p:txBody>
          <a:bodyPr anchor="t">
            <a:normAutofit/>
          </a:bodyPr>
          <a:lstStyle>
            <a:lvl1pPr>
              <a:defRPr sz="2800">
                <a:solidFill>
                  <a:schemeClr val="bg1"/>
                </a:solidFill>
              </a:defRPr>
            </a:lvl1p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BCC3190C-C621-7248-A810-A1D3E36E76B5}"/>
              </a:ext>
            </a:extLst>
          </p:cNvPr>
          <p:cNvSpPr>
            <a:spLocks noGrp="1"/>
          </p:cNvSpPr>
          <p:nvPr>
            <p:ph type="dt" sz="half" idx="10"/>
          </p:nvPr>
        </p:nvSpPr>
        <p:spPr/>
        <p:txBody>
          <a:bodyPr/>
          <a:lstStyle/>
          <a:p>
            <a:fld id="{79A255A0-6C21-B642-9DED-1FC5E68C0126}" type="datetimeFigureOut">
              <a:rPr lang="en-US" smtClean="0"/>
              <a:t>6/18/2024</a:t>
            </a:fld>
            <a:endParaRPr lang="en-US"/>
          </a:p>
        </p:txBody>
      </p:sp>
      <p:sp>
        <p:nvSpPr>
          <p:cNvPr id="5" name="Footer Placeholder 4">
            <a:extLst>
              <a:ext uri="{FF2B5EF4-FFF2-40B4-BE49-F238E27FC236}">
                <a16:creationId xmlns:a16="http://schemas.microsoft.com/office/drawing/2014/main" id="{416E4880-BB5D-4041-97A3-CEE07627CB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EA0FA-898A-D942-BA60-E1DFA1EA92B7}"/>
              </a:ext>
            </a:extLst>
          </p:cNvPr>
          <p:cNvSpPr>
            <a:spLocks noGrp="1"/>
          </p:cNvSpPr>
          <p:nvPr>
            <p:ph type="sldNum" sz="quarter" idx="12"/>
          </p:nvPr>
        </p:nvSpPr>
        <p:spPr/>
        <p:txBody>
          <a:bodyPr/>
          <a:lstStyle/>
          <a:p>
            <a:fld id="{39476C55-BC5E-CF42-BB6E-7A63DB52BBB4}" type="slidenum">
              <a:rPr lang="en-US" smtClean="0"/>
              <a:t>‹#›</a:t>
            </a:fld>
            <a:endParaRPr lang="en-US"/>
          </a:p>
        </p:txBody>
      </p:sp>
      <p:sp>
        <p:nvSpPr>
          <p:cNvPr id="8" name="Chart Placeholder 7">
            <a:extLst>
              <a:ext uri="{FF2B5EF4-FFF2-40B4-BE49-F238E27FC236}">
                <a16:creationId xmlns:a16="http://schemas.microsoft.com/office/drawing/2014/main" id="{7B4AF891-3362-BF48-9F66-270A066EACE2}"/>
              </a:ext>
            </a:extLst>
          </p:cNvPr>
          <p:cNvSpPr>
            <a:spLocks noGrp="1"/>
          </p:cNvSpPr>
          <p:nvPr>
            <p:ph type="chart" sz="quarter" idx="13"/>
          </p:nvPr>
        </p:nvSpPr>
        <p:spPr>
          <a:xfrm>
            <a:off x="3581400" y="1955006"/>
            <a:ext cx="5146675" cy="3646487"/>
          </a:xfrm>
          <a:prstGeom prst="rect">
            <a:avLst/>
          </a:prstGeom>
        </p:spPr>
        <p:txBody>
          <a:bodyPr/>
          <a:lstStyle/>
          <a:p>
            <a:r>
              <a:rPr lang="en-US"/>
              <a:t>Click icon to add chart</a:t>
            </a:r>
            <a:endParaRPr lang="en-US" dirty="0"/>
          </a:p>
        </p:txBody>
      </p:sp>
    </p:spTree>
    <p:extLst>
      <p:ext uri="{BB962C8B-B14F-4D97-AF65-F5344CB8AC3E}">
        <p14:creationId xmlns:p14="http://schemas.microsoft.com/office/powerpoint/2010/main" val="55750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5ABD631-9302-C543-9488-DB125A6806A2}"/>
              </a:ext>
            </a:extLst>
          </p:cNvPr>
          <p:cNvSpPr>
            <a:spLocks noGrp="1"/>
          </p:cNvSpPr>
          <p:nvPr>
            <p:ph type="dt" sz="half" idx="10"/>
          </p:nvPr>
        </p:nvSpPr>
        <p:spPr/>
        <p:txBody>
          <a:bodyPr/>
          <a:lstStyle/>
          <a:p>
            <a:fld id="{C54756B4-10F1-41BD-A2BB-F4ABBE5FCCE4}" type="datetimeFigureOut">
              <a:rPr lang="en-AU" smtClean="0"/>
              <a:t>18/06/2024</a:t>
            </a:fld>
            <a:endParaRPr lang="en-AU"/>
          </a:p>
        </p:txBody>
      </p:sp>
      <p:sp>
        <p:nvSpPr>
          <p:cNvPr id="4" name="Footer Placeholder 3">
            <a:extLst>
              <a:ext uri="{FF2B5EF4-FFF2-40B4-BE49-F238E27FC236}">
                <a16:creationId xmlns:a16="http://schemas.microsoft.com/office/drawing/2014/main" id="{6B2E17B5-7CD1-DC4F-A355-1EBA41D9E91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53A425A-9115-0C4A-989D-6B3758180BA1}"/>
              </a:ext>
            </a:extLst>
          </p:cNvPr>
          <p:cNvSpPr>
            <a:spLocks noGrp="1"/>
          </p:cNvSpPr>
          <p:nvPr>
            <p:ph type="sldNum" sz="quarter" idx="12"/>
          </p:nvPr>
        </p:nvSpPr>
        <p:spPr/>
        <p:txBody>
          <a:bodyPr/>
          <a:lstStyle/>
          <a:p>
            <a:fld id="{4EF0A172-199F-470D-8AEE-ED498BAB01C5}" type="slidenum">
              <a:rPr lang="en-AU" smtClean="0"/>
              <a:t>‹#›</a:t>
            </a:fld>
            <a:endParaRPr lang="en-AU"/>
          </a:p>
        </p:txBody>
      </p:sp>
    </p:spTree>
    <p:extLst>
      <p:ext uri="{BB962C8B-B14F-4D97-AF65-F5344CB8AC3E}">
        <p14:creationId xmlns:p14="http://schemas.microsoft.com/office/powerpoint/2010/main" val="18796404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4756B4-10F1-41BD-A2BB-F4ABBE5FCCE4}" type="datetimeFigureOut">
              <a:rPr lang="en-AU" smtClean="0"/>
              <a:t>18/06/2024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0A172-199F-470D-8AEE-ED498BAB01C5}" type="slidenum">
              <a:rPr lang="en-AU" smtClean="0"/>
              <a:t>‹#›</a:t>
            </a:fld>
            <a:endParaRPr lang="en-AU"/>
          </a:p>
        </p:txBody>
      </p:sp>
      <p:sp>
        <p:nvSpPr>
          <p:cNvPr id="7" name="Title Placeholder 1">
            <a:extLst>
              <a:ext uri="{FF2B5EF4-FFF2-40B4-BE49-F238E27FC236}">
                <a16:creationId xmlns:a16="http://schemas.microsoft.com/office/drawing/2014/main" id="{A5F95329-09CD-5041-80BE-3C1FCC62B0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08D8B48C-C3B1-0B45-93FA-85B52ECB26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0372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4" r:id="rId4"/>
    <p:sldLayoutId id="2147483673" r:id="rId5"/>
    <p:sldLayoutId id="2147483675" r:id="rId6"/>
  </p:sldLayoutIdLst>
  <p:txStyles>
    <p:titleStyle>
      <a:lvl1pPr algn="l" defTabSz="914400" rtl="0" eaLnBrk="1" latinLnBrk="0" hangingPunct="1">
        <a:lnSpc>
          <a:spcPct val="90000"/>
        </a:lnSpc>
        <a:spcBef>
          <a:spcPct val="0"/>
        </a:spcBef>
        <a:buNone/>
        <a:defRPr sz="4400" b="1" kern="1200">
          <a:solidFill>
            <a:schemeClr val="tx1"/>
          </a:solidFill>
          <a:latin typeface="Century Gothic" panose="020B0502020202020204" pitchFamily="34" charset="0"/>
          <a:ea typeface="+mj-ea"/>
          <a:cs typeface="+mj-cs"/>
        </a:defRPr>
      </a:lvl1pPr>
    </p:titleStyle>
    <p:bodyStyle>
      <a:lvl1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800" kern="1200">
          <a:solidFill>
            <a:schemeClr val="tx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Century Gothic" panose="020B0502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E7376E-EAF1-7242-8B41-AAEA17997CB3}"/>
              </a:ext>
            </a:extLst>
          </p:cNvPr>
          <p:cNvSpPr>
            <a:spLocks noGrp="1"/>
          </p:cNvSpPr>
          <p:nvPr>
            <p:ph type="ctrTitle"/>
          </p:nvPr>
        </p:nvSpPr>
        <p:spPr>
          <a:xfrm>
            <a:off x="833291" y="1360170"/>
            <a:ext cx="5788226" cy="2018035"/>
          </a:xfrm>
        </p:spPr>
        <p:txBody>
          <a:bodyPr>
            <a:normAutofit/>
          </a:bodyPr>
          <a:lstStyle/>
          <a:p>
            <a:pPr algn="ctr"/>
            <a:r>
              <a:rPr lang="en-US" sz="3200" dirty="0"/>
              <a:t> Best Practice Standards for representing First Nations clients &amp; how to put these into practice</a:t>
            </a:r>
          </a:p>
        </p:txBody>
      </p:sp>
      <p:sp>
        <p:nvSpPr>
          <p:cNvPr id="7" name="Subtitle 6">
            <a:extLst>
              <a:ext uri="{FF2B5EF4-FFF2-40B4-BE49-F238E27FC236}">
                <a16:creationId xmlns:a16="http://schemas.microsoft.com/office/drawing/2014/main" id="{C20EDCB4-6B2E-8341-BE18-A0F69C30547B}"/>
              </a:ext>
            </a:extLst>
          </p:cNvPr>
          <p:cNvSpPr>
            <a:spLocks noGrp="1"/>
          </p:cNvSpPr>
          <p:nvPr>
            <p:ph type="subTitle" idx="1"/>
          </p:nvPr>
        </p:nvSpPr>
        <p:spPr>
          <a:xfrm>
            <a:off x="833291" y="3703320"/>
            <a:ext cx="5520212" cy="1062990"/>
          </a:xfrm>
        </p:spPr>
        <p:txBody>
          <a:bodyPr>
            <a:normAutofit fontScale="92500" lnSpcReduction="20000"/>
          </a:bodyPr>
          <a:lstStyle/>
          <a:p>
            <a:pPr algn="ctr"/>
            <a:endParaRPr lang="en-AU" dirty="0"/>
          </a:p>
          <a:p>
            <a:pPr algn="ctr"/>
            <a:r>
              <a:rPr lang="en-AU" dirty="0"/>
              <a:t>Lauren Davies, Senior Solicitor, Legal Aid NSW</a:t>
            </a:r>
          </a:p>
          <a:p>
            <a:pPr algn="ctr">
              <a:spcAft>
                <a:spcPts val="100"/>
              </a:spcAft>
            </a:pPr>
            <a:r>
              <a:rPr lang="en-AU" dirty="0"/>
              <a:t>Emma Hudson-Buhagiar, Senior Solicitor, Aboriginal Legal Service </a:t>
            </a:r>
          </a:p>
          <a:p>
            <a:pPr algn="ctr"/>
            <a:endParaRPr lang="en-AU" dirty="0"/>
          </a:p>
        </p:txBody>
      </p:sp>
      <p:sp>
        <p:nvSpPr>
          <p:cNvPr id="4" name="Subtitle 6">
            <a:extLst>
              <a:ext uri="{FF2B5EF4-FFF2-40B4-BE49-F238E27FC236}">
                <a16:creationId xmlns:a16="http://schemas.microsoft.com/office/drawing/2014/main" id="{26630E0F-4C5F-4EBA-8D1A-691DB7620C93}"/>
              </a:ext>
            </a:extLst>
          </p:cNvPr>
          <p:cNvSpPr txBox="1">
            <a:spLocks/>
          </p:cNvSpPr>
          <p:nvPr/>
        </p:nvSpPr>
        <p:spPr>
          <a:xfrm>
            <a:off x="6353503" y="300158"/>
            <a:ext cx="4703180" cy="404692"/>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bg1"/>
                </a:solidFill>
                <a:latin typeface="Century Gothic" panose="020B0502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sz="1200" dirty="0"/>
              <a:t>Artwork: © Luke Penrith </a:t>
            </a:r>
          </a:p>
        </p:txBody>
      </p:sp>
      <p:pic>
        <p:nvPicPr>
          <p:cNvPr id="2" name="Picture 1">
            <a:extLst>
              <a:ext uri="{FF2B5EF4-FFF2-40B4-BE49-F238E27FC236}">
                <a16:creationId xmlns:a16="http://schemas.microsoft.com/office/drawing/2014/main" id="{3ED08260-E250-78CC-D039-4E40CB262399}"/>
              </a:ext>
            </a:extLst>
          </p:cNvPr>
          <p:cNvPicPr/>
          <p:nvPr/>
        </p:nvPicPr>
        <p:blipFill>
          <a:blip r:embed="rId3"/>
          <a:stretch>
            <a:fillRect/>
          </a:stretch>
        </p:blipFill>
        <p:spPr>
          <a:xfrm>
            <a:off x="3885101" y="5497830"/>
            <a:ext cx="1822368" cy="575235"/>
          </a:xfrm>
          <a:prstGeom prst="rect">
            <a:avLst/>
          </a:prstGeom>
        </p:spPr>
      </p:pic>
    </p:spTree>
    <p:extLst>
      <p:ext uri="{BB962C8B-B14F-4D97-AF65-F5344CB8AC3E}">
        <p14:creationId xmlns:p14="http://schemas.microsoft.com/office/powerpoint/2010/main" val="99011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AAEA4-4A70-4552-F176-214DF08A1191}"/>
              </a:ext>
            </a:extLst>
          </p:cNvPr>
          <p:cNvSpPr>
            <a:spLocks noGrp="1"/>
          </p:cNvSpPr>
          <p:nvPr>
            <p:ph type="title"/>
          </p:nvPr>
        </p:nvSpPr>
        <p:spPr/>
        <p:txBody>
          <a:bodyPr>
            <a:normAutofit/>
          </a:bodyPr>
          <a:lstStyle/>
          <a:p>
            <a:r>
              <a:rPr lang="en-AU" sz="2500" dirty="0">
                <a:solidFill>
                  <a:srgbClr val="FFFFFF"/>
                </a:solidFill>
                <a:effectLst/>
                <a:latin typeface="Calibri" panose="020F0502020204030204" pitchFamily="34" charset="0"/>
                <a:ea typeface="Times New Roman" panose="02020603050405020304" pitchFamily="18" charset="0"/>
              </a:rPr>
              <a:t>Applying Best </a:t>
            </a:r>
            <a:r>
              <a:rPr lang="en-AU" sz="2500" dirty="0">
                <a:solidFill>
                  <a:srgbClr val="FFFFFF"/>
                </a:solidFill>
                <a:latin typeface="Calibri" panose="020F0502020204030204" pitchFamily="34" charset="0"/>
                <a:ea typeface="Times New Roman" panose="02020603050405020304" pitchFamily="18" charset="0"/>
              </a:rPr>
              <a:t>P</a:t>
            </a:r>
            <a:r>
              <a:rPr lang="en-AU" sz="2500" dirty="0">
                <a:solidFill>
                  <a:srgbClr val="FFFFFF"/>
                </a:solidFill>
                <a:effectLst/>
                <a:latin typeface="Calibri" panose="020F0502020204030204" pitchFamily="34" charset="0"/>
                <a:ea typeface="Times New Roman" panose="02020603050405020304" pitchFamily="18" charset="0"/>
              </a:rPr>
              <a:t>ractice </a:t>
            </a:r>
            <a:r>
              <a:rPr lang="en-AU" sz="2500" dirty="0">
                <a:solidFill>
                  <a:srgbClr val="FFFFFF"/>
                </a:solidFill>
                <a:latin typeface="Calibri" panose="020F0502020204030204" pitchFamily="34" charset="0"/>
                <a:ea typeface="Times New Roman" panose="02020603050405020304" pitchFamily="18" charset="0"/>
              </a:rPr>
              <a:t>S</a:t>
            </a:r>
            <a:r>
              <a:rPr lang="en-AU" sz="2500" dirty="0">
                <a:solidFill>
                  <a:srgbClr val="FFFFFF"/>
                </a:solidFill>
                <a:effectLst/>
                <a:latin typeface="Calibri" panose="020F0502020204030204" pitchFamily="34" charset="0"/>
                <a:ea typeface="Times New Roman" panose="02020603050405020304" pitchFamily="18" charset="0"/>
              </a:rPr>
              <a:t>tandards: Duty List</a:t>
            </a:r>
            <a:endParaRPr lang="en-AU" sz="2500" dirty="0">
              <a:solidFill>
                <a:srgbClr val="FFFFFF"/>
              </a:solidFill>
            </a:endParaRPr>
          </a:p>
        </p:txBody>
      </p:sp>
      <p:sp>
        <p:nvSpPr>
          <p:cNvPr id="3" name="Content Placeholder 2">
            <a:extLst>
              <a:ext uri="{FF2B5EF4-FFF2-40B4-BE49-F238E27FC236}">
                <a16:creationId xmlns:a16="http://schemas.microsoft.com/office/drawing/2014/main" id="{EC30AAD6-5095-033B-F5B2-BB9E09BC7358}"/>
              </a:ext>
            </a:extLst>
          </p:cNvPr>
          <p:cNvSpPr>
            <a:spLocks noGrp="1"/>
          </p:cNvSpPr>
          <p:nvPr>
            <p:ph idx="1"/>
          </p:nvPr>
        </p:nvSpPr>
        <p:spPr/>
        <p:txBody>
          <a:bodyPr>
            <a:normAutofit/>
          </a:bodyPr>
          <a:lstStyle/>
          <a:p>
            <a:pPr marL="0" indent="0">
              <a:buNone/>
            </a:pPr>
            <a:r>
              <a:rPr lang="en-AU" sz="2100" b="1" dirty="0">
                <a:solidFill>
                  <a:srgbClr val="AB1E4B"/>
                </a:solidFill>
                <a:ea typeface="MS Mincho" panose="02020609040205080304" pitchFamily="49" charset="-128"/>
              </a:rPr>
              <a:t>Local Court and Childrens Court. </a:t>
            </a:r>
          </a:p>
          <a:p>
            <a:pPr marL="0" indent="0">
              <a:buNone/>
            </a:pPr>
            <a:endParaRPr lang="en-AU" sz="2100" dirty="0">
              <a:solidFill>
                <a:schemeClr val="tx1"/>
              </a:solidFill>
              <a:ea typeface="MS Mincho" panose="02020609040205080304" pitchFamily="49" charset="-128"/>
            </a:endParaRPr>
          </a:p>
          <a:p>
            <a:pPr lvl="1"/>
            <a:r>
              <a:rPr lang="en-AU" sz="2100" dirty="0">
                <a:ea typeface="MS Mincho" panose="02020609040205080304" pitchFamily="49" charset="-128"/>
              </a:rPr>
              <a:t>“What's the persons story?’” rather than “What's wrong with that person?”</a:t>
            </a:r>
          </a:p>
          <a:p>
            <a:pPr marL="342900" lvl="1" indent="0">
              <a:buNone/>
            </a:pPr>
            <a:endParaRPr lang="en-AU" sz="2100" dirty="0">
              <a:ea typeface="MS Mincho" panose="02020609040205080304" pitchFamily="49" charset="-128"/>
            </a:endParaRPr>
          </a:p>
          <a:p>
            <a:pPr lvl="1"/>
            <a:r>
              <a:rPr lang="en-AU" sz="2100" dirty="0">
                <a:ea typeface="MS Mincho" panose="02020609040205080304" pitchFamily="49" charset="-128"/>
              </a:rPr>
              <a:t>Minimising re-traumatisation.</a:t>
            </a:r>
          </a:p>
          <a:p>
            <a:pPr marL="342900" lvl="1" indent="0">
              <a:buNone/>
            </a:pPr>
            <a:endParaRPr lang="en-AU" sz="2100" dirty="0">
              <a:ea typeface="MS Mincho" panose="02020609040205080304" pitchFamily="49" charset="-128"/>
            </a:endParaRPr>
          </a:p>
          <a:p>
            <a:pPr lvl="1"/>
            <a:r>
              <a:rPr lang="en-AU" sz="2100" dirty="0">
                <a:ea typeface="MS Mincho" panose="02020609040205080304" pitchFamily="49" charset="-128"/>
              </a:rPr>
              <a:t>Active listening.</a:t>
            </a:r>
          </a:p>
          <a:p>
            <a:pPr marL="457200" lvl="1" indent="0">
              <a:buNone/>
            </a:pPr>
            <a:endParaRPr lang="en-AU" sz="2100" dirty="0">
              <a:ea typeface="MS Mincho" panose="02020609040205080304" pitchFamily="49" charset="-128"/>
            </a:endParaRPr>
          </a:p>
          <a:p>
            <a:pPr lvl="1"/>
            <a:r>
              <a:rPr lang="en-AU" sz="2100" dirty="0">
                <a:ea typeface="MS Mincho" panose="02020609040205080304" pitchFamily="49" charset="-128"/>
              </a:rPr>
              <a:t>Dos and Don’ts and examples</a:t>
            </a:r>
          </a:p>
          <a:p>
            <a:pPr marL="914400" lvl="2" indent="0">
              <a:buNone/>
            </a:pPr>
            <a:endParaRPr lang="en-AU" sz="1300" dirty="0">
              <a:ea typeface="MS Mincho" panose="02020609040205080304" pitchFamily="49" charset="-128"/>
            </a:endParaRPr>
          </a:p>
          <a:p>
            <a:pPr marL="0" indent="0">
              <a:buNone/>
            </a:pPr>
            <a:endParaRPr lang="en-AU" dirty="0"/>
          </a:p>
        </p:txBody>
      </p:sp>
      <p:pic>
        <p:nvPicPr>
          <p:cNvPr id="4" name="Picture 3">
            <a:extLst>
              <a:ext uri="{FF2B5EF4-FFF2-40B4-BE49-F238E27FC236}">
                <a16:creationId xmlns:a16="http://schemas.microsoft.com/office/drawing/2014/main" id="{9F79DC17-1A6C-96CA-DFA3-29DC6CD49D4A}"/>
              </a:ext>
            </a:extLst>
          </p:cNvPr>
          <p:cNvPicPr/>
          <p:nvPr/>
        </p:nvPicPr>
        <p:blipFill>
          <a:blip r:embed="rId2"/>
          <a:stretch>
            <a:fillRect/>
          </a:stretch>
        </p:blipFill>
        <p:spPr>
          <a:xfrm>
            <a:off x="9079230" y="5654041"/>
            <a:ext cx="2586922" cy="825780"/>
          </a:xfrm>
          <a:prstGeom prst="rect">
            <a:avLst/>
          </a:prstGeom>
        </p:spPr>
      </p:pic>
    </p:spTree>
    <p:extLst>
      <p:ext uri="{BB962C8B-B14F-4D97-AF65-F5344CB8AC3E}">
        <p14:creationId xmlns:p14="http://schemas.microsoft.com/office/powerpoint/2010/main" val="3234547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C42ED-4D3E-B3E7-4F53-D8413D708440}"/>
              </a:ext>
            </a:extLst>
          </p:cNvPr>
          <p:cNvSpPr>
            <a:spLocks noGrp="1"/>
          </p:cNvSpPr>
          <p:nvPr>
            <p:ph type="title"/>
          </p:nvPr>
        </p:nvSpPr>
        <p:spPr/>
        <p:txBody>
          <a:bodyPr>
            <a:noAutofit/>
          </a:bodyPr>
          <a:lstStyle/>
          <a:p>
            <a:r>
              <a:rPr lang="en-AU" sz="2000" dirty="0">
                <a:solidFill>
                  <a:srgbClr val="FFFFFF"/>
                </a:solidFill>
                <a:effectLst/>
                <a:ea typeface="Times New Roman" panose="02020603050405020304" pitchFamily="18" charset="0"/>
              </a:rPr>
              <a:t>Applying Best </a:t>
            </a:r>
            <a:r>
              <a:rPr lang="en-AU" sz="2000" dirty="0">
                <a:solidFill>
                  <a:srgbClr val="FFFFFF"/>
                </a:solidFill>
                <a:ea typeface="Times New Roman" panose="02020603050405020304" pitchFamily="18" charset="0"/>
              </a:rPr>
              <a:t>P</a:t>
            </a:r>
            <a:r>
              <a:rPr lang="en-AU" sz="2000" dirty="0">
                <a:solidFill>
                  <a:srgbClr val="FFFFFF"/>
                </a:solidFill>
                <a:effectLst/>
                <a:ea typeface="Times New Roman" panose="02020603050405020304" pitchFamily="18" charset="0"/>
              </a:rPr>
              <a:t>ractice </a:t>
            </a:r>
            <a:r>
              <a:rPr lang="en-AU" sz="2000" dirty="0">
                <a:solidFill>
                  <a:srgbClr val="FFFFFF"/>
                </a:solidFill>
                <a:ea typeface="Times New Roman" panose="02020603050405020304" pitchFamily="18" charset="0"/>
              </a:rPr>
              <a:t>S</a:t>
            </a:r>
            <a:r>
              <a:rPr lang="en-AU" sz="2000" dirty="0">
                <a:solidFill>
                  <a:srgbClr val="FFFFFF"/>
                </a:solidFill>
                <a:effectLst/>
                <a:ea typeface="Times New Roman" panose="02020603050405020304" pitchFamily="18" charset="0"/>
              </a:rPr>
              <a:t>tandards: </a:t>
            </a:r>
            <a:r>
              <a:rPr lang="en-AU" sz="2000" dirty="0" err="1"/>
              <a:t>Walama</a:t>
            </a:r>
            <a:r>
              <a:rPr lang="en-AU" sz="2000" dirty="0"/>
              <a:t> List</a:t>
            </a:r>
          </a:p>
        </p:txBody>
      </p:sp>
      <p:sp>
        <p:nvSpPr>
          <p:cNvPr id="3" name="Content Placeholder 2">
            <a:extLst>
              <a:ext uri="{FF2B5EF4-FFF2-40B4-BE49-F238E27FC236}">
                <a16:creationId xmlns:a16="http://schemas.microsoft.com/office/drawing/2014/main" id="{F98A6465-36CD-51AA-7365-78E8ADA6744F}"/>
              </a:ext>
            </a:extLst>
          </p:cNvPr>
          <p:cNvSpPr>
            <a:spLocks noGrp="1"/>
          </p:cNvSpPr>
          <p:nvPr>
            <p:ph idx="1"/>
          </p:nvPr>
        </p:nvSpPr>
        <p:spPr>
          <a:xfrm>
            <a:off x="838200" y="1871221"/>
            <a:ext cx="8950377" cy="4149990"/>
          </a:xfrm>
        </p:spPr>
        <p:txBody>
          <a:bodyPr>
            <a:normAutofit/>
          </a:bodyPr>
          <a:lstStyle/>
          <a:p>
            <a:endParaRPr lang="en-AU" sz="2100" b="1" dirty="0">
              <a:solidFill>
                <a:srgbClr val="AB1E4B"/>
              </a:solidFill>
              <a:ea typeface="MS Mincho" panose="02020609040205080304" pitchFamily="49" charset="-128"/>
            </a:endParaRPr>
          </a:p>
          <a:p>
            <a:pPr marL="0" indent="0">
              <a:buNone/>
            </a:pPr>
            <a:r>
              <a:rPr lang="en-AU" sz="2100" b="1" dirty="0">
                <a:solidFill>
                  <a:srgbClr val="AB1E4B"/>
                </a:solidFill>
                <a:ea typeface="MS Mincho" panose="02020609040205080304" pitchFamily="49" charset="-128"/>
              </a:rPr>
              <a:t>Walama List</a:t>
            </a:r>
          </a:p>
          <a:p>
            <a:endParaRPr lang="en-AU" sz="2100" b="1" dirty="0">
              <a:solidFill>
                <a:srgbClr val="AB1E4B"/>
              </a:solidFill>
              <a:ea typeface="MS Mincho" panose="02020609040205080304" pitchFamily="49" charset="-128"/>
            </a:endParaRPr>
          </a:p>
          <a:p>
            <a:pPr lvl="1"/>
            <a:r>
              <a:rPr lang="en-AU" sz="2100" dirty="0">
                <a:solidFill>
                  <a:schemeClr val="tx1"/>
                </a:solidFill>
                <a:ea typeface="MS Mincho" panose="02020609040205080304" pitchFamily="49" charset="-128"/>
              </a:rPr>
              <a:t>Prioritising the client's voice and how?</a:t>
            </a:r>
          </a:p>
          <a:p>
            <a:pPr lvl="1"/>
            <a:endParaRPr lang="en-AU" sz="2100" dirty="0">
              <a:solidFill>
                <a:schemeClr val="tx1"/>
              </a:solidFill>
              <a:ea typeface="MS Mincho" panose="02020609040205080304" pitchFamily="49" charset="-128"/>
            </a:endParaRPr>
          </a:p>
          <a:p>
            <a:pPr lvl="1"/>
            <a:r>
              <a:rPr lang="en-AU" sz="2100" dirty="0">
                <a:solidFill>
                  <a:schemeClr val="tx1"/>
                </a:solidFill>
                <a:ea typeface="MS Mincho" panose="02020609040205080304" pitchFamily="49" charset="-128"/>
              </a:rPr>
              <a:t>Preparation and planning </a:t>
            </a:r>
          </a:p>
          <a:p>
            <a:pPr lvl="1"/>
            <a:endParaRPr lang="en-AU" sz="2100" dirty="0">
              <a:solidFill>
                <a:schemeClr val="tx1"/>
              </a:solidFill>
              <a:ea typeface="MS Mincho" panose="02020609040205080304" pitchFamily="49" charset="-128"/>
            </a:endParaRPr>
          </a:p>
          <a:p>
            <a:pPr lvl="1"/>
            <a:r>
              <a:rPr lang="en-US" sz="2100" dirty="0">
                <a:solidFill>
                  <a:schemeClr val="tx1"/>
                </a:solidFill>
              </a:rPr>
              <a:t>Strengths based approach</a:t>
            </a:r>
          </a:p>
          <a:p>
            <a:pPr lvl="1"/>
            <a:endParaRPr lang="en-US" sz="2100" dirty="0">
              <a:solidFill>
                <a:schemeClr val="tx1"/>
              </a:solidFill>
            </a:endParaRPr>
          </a:p>
          <a:p>
            <a:pPr lvl="1"/>
            <a:r>
              <a:rPr lang="en-US" sz="2100" dirty="0"/>
              <a:t>Affidavits</a:t>
            </a:r>
          </a:p>
          <a:p>
            <a:pPr marL="457200" lvl="1" indent="0">
              <a:buNone/>
            </a:pPr>
            <a:endParaRPr lang="en-US" sz="2100" b="1" dirty="0"/>
          </a:p>
          <a:p>
            <a:endParaRPr lang="en-US" sz="2100" b="1" dirty="0"/>
          </a:p>
          <a:p>
            <a:endParaRPr lang="en-AU" sz="2100" b="1" dirty="0"/>
          </a:p>
        </p:txBody>
      </p:sp>
      <p:pic>
        <p:nvPicPr>
          <p:cNvPr id="5" name="Picture 4">
            <a:extLst>
              <a:ext uri="{FF2B5EF4-FFF2-40B4-BE49-F238E27FC236}">
                <a16:creationId xmlns:a16="http://schemas.microsoft.com/office/drawing/2014/main" id="{EBFA20FB-32EE-BE43-46CC-55A1D145D8B7}"/>
              </a:ext>
            </a:extLst>
          </p:cNvPr>
          <p:cNvPicPr/>
          <p:nvPr/>
        </p:nvPicPr>
        <p:blipFill>
          <a:blip r:embed="rId3"/>
          <a:stretch>
            <a:fillRect/>
          </a:stretch>
        </p:blipFill>
        <p:spPr>
          <a:xfrm>
            <a:off x="9136380" y="5608321"/>
            <a:ext cx="2586922" cy="825780"/>
          </a:xfrm>
          <a:prstGeom prst="rect">
            <a:avLst/>
          </a:prstGeom>
        </p:spPr>
      </p:pic>
    </p:spTree>
    <p:extLst>
      <p:ext uri="{BB962C8B-B14F-4D97-AF65-F5344CB8AC3E}">
        <p14:creationId xmlns:p14="http://schemas.microsoft.com/office/powerpoint/2010/main" val="2734079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464F-7E9B-AF8D-DDFD-5FAC2E97B9B1}"/>
              </a:ext>
            </a:extLst>
          </p:cNvPr>
          <p:cNvSpPr>
            <a:spLocks noGrp="1"/>
          </p:cNvSpPr>
          <p:nvPr>
            <p:ph type="title"/>
          </p:nvPr>
        </p:nvSpPr>
        <p:spPr/>
        <p:txBody>
          <a:bodyPr>
            <a:normAutofit fontScale="90000"/>
          </a:bodyPr>
          <a:lstStyle/>
          <a:p>
            <a:r>
              <a:rPr lang="en-AU" sz="2800" dirty="0"/>
              <a:t>Utilising services in ALS and Legal Aid</a:t>
            </a:r>
            <a:br>
              <a:rPr lang="en-AU" sz="2800" dirty="0"/>
            </a:br>
            <a:endParaRPr lang="en-AU" dirty="0"/>
          </a:p>
        </p:txBody>
      </p:sp>
      <p:sp>
        <p:nvSpPr>
          <p:cNvPr id="3" name="Content Placeholder 2">
            <a:extLst>
              <a:ext uri="{FF2B5EF4-FFF2-40B4-BE49-F238E27FC236}">
                <a16:creationId xmlns:a16="http://schemas.microsoft.com/office/drawing/2014/main" id="{8BFB35B6-B0AA-A399-FA95-26F384EBBB0A}"/>
              </a:ext>
            </a:extLst>
          </p:cNvPr>
          <p:cNvSpPr>
            <a:spLocks noGrp="1"/>
          </p:cNvSpPr>
          <p:nvPr>
            <p:ph idx="1"/>
          </p:nvPr>
        </p:nvSpPr>
        <p:spPr/>
        <p:txBody>
          <a:bodyPr>
            <a:normAutofit/>
          </a:bodyPr>
          <a:lstStyle/>
          <a:p>
            <a:pPr marL="0" indent="0">
              <a:buNone/>
            </a:pPr>
            <a:r>
              <a:rPr lang="en-US" sz="2100" b="1" dirty="0">
                <a:solidFill>
                  <a:srgbClr val="AB1E4B"/>
                </a:solidFill>
                <a:ea typeface="MS Mincho" panose="02020609040205080304" pitchFamily="49" charset="-128"/>
              </a:rPr>
              <a:t>Aboriginal Legal Service</a:t>
            </a:r>
          </a:p>
          <a:p>
            <a:endParaRPr lang="en-US" sz="2100" dirty="0"/>
          </a:p>
          <a:p>
            <a:pPr lvl="1"/>
            <a:r>
              <a:rPr lang="en-US" sz="2100" dirty="0"/>
              <a:t>Aboriginal Field Officers</a:t>
            </a:r>
          </a:p>
          <a:p>
            <a:pPr lvl="1"/>
            <a:r>
              <a:rPr lang="en-US" sz="2100" dirty="0"/>
              <a:t>Mental Health Advocacy and Referral Service (MHARS).</a:t>
            </a:r>
          </a:p>
          <a:p>
            <a:pPr lvl="1"/>
            <a:r>
              <a:rPr lang="en-US" sz="2100" dirty="0"/>
              <a:t>Women's Bail Advocacy Program</a:t>
            </a:r>
          </a:p>
          <a:p>
            <a:pPr marL="457200" lvl="1" indent="0">
              <a:buNone/>
            </a:pPr>
            <a:endParaRPr lang="en-US" sz="2100" dirty="0"/>
          </a:p>
          <a:p>
            <a:pPr marL="114300" indent="0">
              <a:buNone/>
            </a:pPr>
            <a:r>
              <a:rPr lang="en-US" sz="2100" b="1" dirty="0">
                <a:solidFill>
                  <a:srgbClr val="AB1E4B"/>
                </a:solidFill>
                <a:ea typeface="MS Mincho" panose="02020609040205080304" pitchFamily="49" charset="-128"/>
              </a:rPr>
              <a:t>Legal Aid NSW</a:t>
            </a:r>
          </a:p>
          <a:p>
            <a:pPr lvl="1">
              <a:lnSpc>
                <a:spcPct val="100000"/>
              </a:lnSpc>
            </a:pPr>
            <a:r>
              <a:rPr lang="en-US" sz="2100" dirty="0"/>
              <a:t>Aboriginal Field Officers</a:t>
            </a:r>
          </a:p>
          <a:p>
            <a:pPr lvl="1">
              <a:lnSpc>
                <a:spcPct val="100000"/>
              </a:lnSpc>
            </a:pPr>
            <a:r>
              <a:rPr lang="en-US" sz="2100" dirty="0"/>
              <a:t>Financial Counsellors</a:t>
            </a:r>
          </a:p>
          <a:p>
            <a:pPr lvl="1">
              <a:lnSpc>
                <a:spcPct val="100000"/>
              </a:lnSpc>
            </a:pPr>
            <a:r>
              <a:rPr lang="en-US" sz="2100" dirty="0"/>
              <a:t>Case workers</a:t>
            </a:r>
          </a:p>
          <a:p>
            <a:pPr lvl="1">
              <a:lnSpc>
                <a:spcPct val="100000"/>
              </a:lnSpc>
            </a:pPr>
            <a:r>
              <a:rPr lang="en-US" sz="2100" dirty="0"/>
              <a:t>Social Workers</a:t>
            </a:r>
          </a:p>
        </p:txBody>
      </p:sp>
      <p:pic>
        <p:nvPicPr>
          <p:cNvPr id="5" name="Picture 4">
            <a:extLst>
              <a:ext uri="{FF2B5EF4-FFF2-40B4-BE49-F238E27FC236}">
                <a16:creationId xmlns:a16="http://schemas.microsoft.com/office/drawing/2014/main" id="{D96E9967-49B9-254E-C0FD-BDED699BAA99}"/>
              </a:ext>
            </a:extLst>
          </p:cNvPr>
          <p:cNvPicPr/>
          <p:nvPr/>
        </p:nvPicPr>
        <p:blipFill>
          <a:blip r:embed="rId3"/>
          <a:stretch>
            <a:fillRect/>
          </a:stretch>
        </p:blipFill>
        <p:spPr>
          <a:xfrm>
            <a:off x="9113520" y="5665471"/>
            <a:ext cx="2586922" cy="825780"/>
          </a:xfrm>
          <a:prstGeom prst="rect">
            <a:avLst/>
          </a:prstGeom>
        </p:spPr>
      </p:pic>
    </p:spTree>
    <p:extLst>
      <p:ext uri="{BB962C8B-B14F-4D97-AF65-F5344CB8AC3E}">
        <p14:creationId xmlns:p14="http://schemas.microsoft.com/office/powerpoint/2010/main" val="1172971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E7376E-EAF1-7242-8B41-AAEA17997CB3}"/>
              </a:ext>
            </a:extLst>
          </p:cNvPr>
          <p:cNvSpPr>
            <a:spLocks noGrp="1"/>
          </p:cNvSpPr>
          <p:nvPr>
            <p:ph type="ctrTitle"/>
          </p:nvPr>
        </p:nvSpPr>
        <p:spPr>
          <a:xfrm>
            <a:off x="782955" y="687995"/>
            <a:ext cx="5420810" cy="2387600"/>
          </a:xfrm>
        </p:spPr>
        <p:txBody>
          <a:bodyPr anchor="ctr">
            <a:noAutofit/>
          </a:bodyPr>
          <a:lstStyle/>
          <a:p>
            <a:pPr algn="ctr"/>
            <a:r>
              <a:rPr lang="en-AU" sz="6000" dirty="0"/>
              <a:t>Questions?</a:t>
            </a:r>
            <a:endParaRPr lang="en-US" sz="6000" dirty="0"/>
          </a:p>
        </p:txBody>
      </p:sp>
      <p:sp>
        <p:nvSpPr>
          <p:cNvPr id="4" name="Subtitle 6">
            <a:extLst>
              <a:ext uri="{FF2B5EF4-FFF2-40B4-BE49-F238E27FC236}">
                <a16:creationId xmlns:a16="http://schemas.microsoft.com/office/drawing/2014/main" id="{85F99520-6124-417D-B358-4853D378B482}"/>
              </a:ext>
            </a:extLst>
          </p:cNvPr>
          <p:cNvSpPr txBox="1">
            <a:spLocks/>
          </p:cNvSpPr>
          <p:nvPr/>
        </p:nvSpPr>
        <p:spPr>
          <a:xfrm>
            <a:off x="795481" y="5101465"/>
            <a:ext cx="4703180" cy="404692"/>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bg1"/>
                </a:solidFill>
                <a:latin typeface="Century Gothic" panose="020B0502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sz="1200" dirty="0"/>
              <a:t>© The Legal Aid Commission of NSW 2020 </a:t>
            </a:r>
          </a:p>
        </p:txBody>
      </p:sp>
      <p:pic>
        <p:nvPicPr>
          <p:cNvPr id="2" name="Picture 1">
            <a:extLst>
              <a:ext uri="{FF2B5EF4-FFF2-40B4-BE49-F238E27FC236}">
                <a16:creationId xmlns:a16="http://schemas.microsoft.com/office/drawing/2014/main" id="{3ED08260-E250-78CC-D039-4E40CB262399}"/>
              </a:ext>
            </a:extLst>
          </p:cNvPr>
          <p:cNvPicPr/>
          <p:nvPr/>
        </p:nvPicPr>
        <p:blipFill>
          <a:blip r:embed="rId2"/>
          <a:stretch>
            <a:fillRect/>
          </a:stretch>
        </p:blipFill>
        <p:spPr>
          <a:xfrm>
            <a:off x="3828456" y="5506157"/>
            <a:ext cx="1822368" cy="575235"/>
          </a:xfrm>
          <a:prstGeom prst="rect">
            <a:avLst/>
          </a:prstGeom>
        </p:spPr>
      </p:pic>
    </p:spTree>
    <p:extLst>
      <p:ext uri="{BB962C8B-B14F-4D97-AF65-F5344CB8AC3E}">
        <p14:creationId xmlns:p14="http://schemas.microsoft.com/office/powerpoint/2010/main" val="1444386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BA0C-B320-B246-8B19-B1EF5E6C1AB5}"/>
              </a:ext>
            </a:extLst>
          </p:cNvPr>
          <p:cNvSpPr>
            <a:spLocks noGrp="1"/>
          </p:cNvSpPr>
          <p:nvPr>
            <p:ph type="title"/>
          </p:nvPr>
        </p:nvSpPr>
        <p:spPr>
          <a:xfrm>
            <a:off x="838201" y="681038"/>
            <a:ext cx="5956139" cy="445103"/>
          </a:xfrm>
        </p:spPr>
        <p:txBody>
          <a:bodyPr>
            <a:normAutofit fontScale="90000"/>
          </a:bodyPr>
          <a:lstStyle/>
          <a:p>
            <a:r>
              <a:rPr lang="en-US"/>
              <a:t>Overview</a:t>
            </a:r>
            <a:endParaRPr lang="en-AU" dirty="0"/>
          </a:p>
        </p:txBody>
      </p:sp>
      <p:sp>
        <p:nvSpPr>
          <p:cNvPr id="3" name="Content Placeholder 2">
            <a:extLst>
              <a:ext uri="{FF2B5EF4-FFF2-40B4-BE49-F238E27FC236}">
                <a16:creationId xmlns:a16="http://schemas.microsoft.com/office/drawing/2014/main" id="{663F5D06-5EBD-F4BF-62EA-1D5027C068C9}"/>
              </a:ext>
            </a:extLst>
          </p:cNvPr>
          <p:cNvSpPr>
            <a:spLocks noGrp="1"/>
          </p:cNvSpPr>
          <p:nvPr>
            <p:ph idx="1"/>
          </p:nvPr>
        </p:nvSpPr>
        <p:spPr>
          <a:xfrm>
            <a:off x="838201" y="1844565"/>
            <a:ext cx="8477248" cy="4499085"/>
          </a:xfrm>
        </p:spPr>
        <p:txBody>
          <a:bodyPr>
            <a:normAutofit/>
          </a:bodyPr>
          <a:lstStyle/>
          <a:p>
            <a:pPr>
              <a:lnSpc>
                <a:spcPct val="150000"/>
              </a:lnSpc>
            </a:pPr>
            <a:r>
              <a:rPr lang="en-AU" sz="2100" dirty="0"/>
              <a:t>Lawyers should be accountable; culturally safe; Trauma-informed; and responsive </a:t>
            </a:r>
            <a:r>
              <a:rPr lang="en-AU" sz="2100" dirty="0">
                <a:solidFill>
                  <a:schemeClr val="bg2">
                    <a:lumMod val="25000"/>
                  </a:schemeClr>
                </a:solidFill>
              </a:rPr>
              <a:t>to the needs of Aboriginal and Torres Strait Islander clients. </a:t>
            </a:r>
            <a:endParaRPr lang="en-AU" sz="2100" dirty="0"/>
          </a:p>
          <a:p>
            <a:pPr>
              <a:lnSpc>
                <a:spcPct val="150000"/>
              </a:lnSpc>
            </a:pPr>
            <a:r>
              <a:rPr lang="en-AU" sz="2100" dirty="0">
                <a:solidFill>
                  <a:schemeClr val="bg2">
                    <a:lumMod val="25000"/>
                  </a:schemeClr>
                </a:solidFill>
              </a:rPr>
              <a:t>Ongoing learning and understanding of how to provide culturally safe and trauma informed representation is critical. </a:t>
            </a:r>
            <a:endParaRPr lang="en-AU" sz="2100" dirty="0"/>
          </a:p>
          <a:p>
            <a:pPr>
              <a:lnSpc>
                <a:spcPct val="150000"/>
              </a:lnSpc>
            </a:pPr>
            <a:r>
              <a:rPr lang="en-AU" sz="2100" dirty="0">
                <a:solidFill>
                  <a:schemeClr val="bg2">
                    <a:lumMod val="25000"/>
                  </a:schemeClr>
                </a:solidFill>
              </a:rPr>
              <a:t>Aboriginal Field Officers (AFOs) and other Allied Professional Staff are critical to Lawyers achieving Best Practice Advocacy.</a:t>
            </a:r>
          </a:p>
          <a:p>
            <a:pPr marL="457200" lvl="1" indent="0">
              <a:buNone/>
            </a:pPr>
            <a:endParaRPr lang="en-AU" sz="1800" dirty="0"/>
          </a:p>
        </p:txBody>
      </p:sp>
    </p:spTree>
    <p:extLst>
      <p:ext uri="{BB962C8B-B14F-4D97-AF65-F5344CB8AC3E}">
        <p14:creationId xmlns:p14="http://schemas.microsoft.com/office/powerpoint/2010/main" val="349748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F3149-FF69-6CE5-58C6-525801DDF5E9}"/>
              </a:ext>
            </a:extLst>
          </p:cNvPr>
          <p:cNvSpPr>
            <a:spLocks noGrp="1"/>
          </p:cNvSpPr>
          <p:nvPr>
            <p:ph type="title"/>
          </p:nvPr>
        </p:nvSpPr>
        <p:spPr/>
        <p:txBody>
          <a:bodyPr>
            <a:normAutofit/>
          </a:bodyPr>
          <a:lstStyle/>
          <a:p>
            <a:r>
              <a:rPr lang="en-AU" sz="2500" b="1" dirty="0">
                <a:effectLst/>
                <a:ea typeface="MS Mincho" panose="02020609040205080304" pitchFamily="49" charset="-128"/>
                <a:cs typeface="Arial" panose="020B0604020202020204" pitchFamily="34" charset="0"/>
              </a:rPr>
              <a:t>Overarching Considerations </a:t>
            </a:r>
            <a:endParaRPr lang="en-AU" sz="2500" dirty="0"/>
          </a:p>
        </p:txBody>
      </p:sp>
      <p:sp>
        <p:nvSpPr>
          <p:cNvPr id="3" name="Content Placeholder 2">
            <a:extLst>
              <a:ext uri="{FF2B5EF4-FFF2-40B4-BE49-F238E27FC236}">
                <a16:creationId xmlns:a16="http://schemas.microsoft.com/office/drawing/2014/main" id="{007BAE82-E0E1-BD70-6096-07CCA8739C3F}"/>
              </a:ext>
            </a:extLst>
          </p:cNvPr>
          <p:cNvSpPr>
            <a:spLocks noGrp="1"/>
          </p:cNvSpPr>
          <p:nvPr>
            <p:ph idx="1"/>
          </p:nvPr>
        </p:nvSpPr>
        <p:spPr/>
        <p:txBody>
          <a:bodyPr>
            <a:noAutofit/>
          </a:bodyPr>
          <a:lstStyle/>
          <a:p>
            <a:pPr marL="0" indent="0">
              <a:lnSpc>
                <a:spcPct val="150000"/>
              </a:lnSpc>
              <a:buNone/>
            </a:pPr>
            <a:r>
              <a:rPr lang="en-AU" sz="2100" b="1" dirty="0">
                <a:solidFill>
                  <a:srgbClr val="AB1E4B"/>
                </a:solidFill>
                <a:effectLst/>
                <a:ea typeface="MS Mincho" panose="02020609040205080304" pitchFamily="49" charset="-128"/>
              </a:rPr>
              <a:t>Understanding culture and community</a:t>
            </a:r>
            <a:endParaRPr lang="en-AU" sz="2100" b="1" dirty="0">
              <a:solidFill>
                <a:srgbClr val="457C92"/>
              </a:solidFill>
              <a:effectLst/>
              <a:ea typeface="MS Mincho" panose="02020609040205080304" pitchFamily="49" charset="-128"/>
            </a:endParaRPr>
          </a:p>
          <a:p>
            <a:pPr lvl="1">
              <a:lnSpc>
                <a:spcPct val="150000"/>
              </a:lnSpc>
            </a:pPr>
            <a:r>
              <a:rPr lang="en-AU" sz="2100" dirty="0">
                <a:effectLst/>
                <a:ea typeface="Calibri" panose="020F0502020204030204" pitchFamily="34" charset="0"/>
              </a:rPr>
              <a:t>Kinship</a:t>
            </a:r>
          </a:p>
          <a:p>
            <a:pPr lvl="1">
              <a:lnSpc>
                <a:spcPct val="150000"/>
              </a:lnSpc>
            </a:pPr>
            <a:r>
              <a:rPr lang="en-AU" sz="2100" dirty="0">
                <a:effectLst/>
                <a:ea typeface="Calibri" panose="020F0502020204030204" pitchFamily="34" charset="0"/>
              </a:rPr>
              <a:t>Men’s Business and Women’s Business</a:t>
            </a:r>
          </a:p>
          <a:p>
            <a:pPr lvl="1">
              <a:lnSpc>
                <a:spcPct val="150000"/>
              </a:lnSpc>
            </a:pPr>
            <a:r>
              <a:rPr lang="en-AU" sz="2100" dirty="0">
                <a:effectLst/>
                <a:ea typeface="Calibri" panose="020F0502020204030204" pitchFamily="34" charset="0"/>
              </a:rPr>
              <a:t>Sorry Business</a:t>
            </a:r>
            <a:endParaRPr lang="en-AU" sz="2100" dirty="0">
              <a:ea typeface="Calibri" panose="020F0502020204030204" pitchFamily="34" charset="0"/>
            </a:endParaRPr>
          </a:p>
          <a:p>
            <a:pPr marL="457200" lvl="1" indent="0">
              <a:lnSpc>
                <a:spcPct val="150000"/>
              </a:lnSpc>
              <a:buNone/>
            </a:pPr>
            <a:endParaRPr lang="en-AU" sz="2100" u="sng" dirty="0">
              <a:ea typeface="MS Mincho" panose="02020609040205080304" pitchFamily="49" charset="-128"/>
            </a:endParaRPr>
          </a:p>
          <a:p>
            <a:pPr marL="0" indent="0">
              <a:lnSpc>
                <a:spcPct val="150000"/>
              </a:lnSpc>
              <a:buNone/>
            </a:pPr>
            <a:r>
              <a:rPr lang="en-AU" sz="2100" b="1" dirty="0">
                <a:solidFill>
                  <a:srgbClr val="AB1E4B"/>
                </a:solidFill>
                <a:ea typeface="MS Mincho" panose="02020609040205080304" pitchFamily="49" charset="-128"/>
              </a:rPr>
              <a:t>Trauma</a:t>
            </a:r>
            <a:r>
              <a:rPr lang="en-AU" sz="2100" b="1" dirty="0">
                <a:solidFill>
                  <a:srgbClr val="AB1E4B"/>
                </a:solidFill>
                <a:effectLst/>
                <a:ea typeface="MS Mincho" panose="02020609040205080304" pitchFamily="49" charset="-128"/>
              </a:rPr>
              <a:t>, Emotional and Social Wellbeing</a:t>
            </a:r>
            <a:endParaRPr lang="en-AU" sz="2100" b="1" dirty="0">
              <a:solidFill>
                <a:srgbClr val="457C92"/>
              </a:solidFill>
              <a:effectLst/>
              <a:ea typeface="MS Mincho" panose="02020609040205080304" pitchFamily="49" charset="-128"/>
            </a:endParaRPr>
          </a:p>
          <a:p>
            <a:pPr lvl="1">
              <a:lnSpc>
                <a:spcPct val="150000"/>
              </a:lnSpc>
            </a:pPr>
            <a:r>
              <a:rPr lang="en-AU" sz="2100" dirty="0"/>
              <a:t>Mistrust of governments</a:t>
            </a:r>
          </a:p>
          <a:p>
            <a:pPr lvl="1">
              <a:lnSpc>
                <a:spcPct val="150000"/>
              </a:lnSpc>
            </a:pPr>
            <a:r>
              <a:rPr lang="en-AU" sz="2100" dirty="0"/>
              <a:t>Trauma informed practice</a:t>
            </a:r>
          </a:p>
          <a:p>
            <a:pPr marL="457200" lvl="1" indent="0">
              <a:buNone/>
            </a:pPr>
            <a:endParaRPr lang="en-AU" sz="2100" dirty="0">
              <a:effectLst/>
              <a:ea typeface="Calibri" panose="020F0502020204030204" pitchFamily="34" charset="0"/>
            </a:endParaRPr>
          </a:p>
          <a:p>
            <a:pPr lvl="1"/>
            <a:endParaRPr lang="en-AU" sz="2100" dirty="0"/>
          </a:p>
        </p:txBody>
      </p:sp>
    </p:spTree>
    <p:extLst>
      <p:ext uri="{BB962C8B-B14F-4D97-AF65-F5344CB8AC3E}">
        <p14:creationId xmlns:p14="http://schemas.microsoft.com/office/powerpoint/2010/main" val="3177648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4E0E24-EF31-3057-77A9-D54AF20D17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9640" y="-460867"/>
            <a:ext cx="6584387" cy="9017356"/>
          </a:xfrm>
          <a:prstGeom prst="rect">
            <a:avLst/>
          </a:prstGeom>
          <a:noFill/>
          <a:ln>
            <a:noFill/>
          </a:ln>
        </p:spPr>
      </p:pic>
      <p:sp>
        <p:nvSpPr>
          <p:cNvPr id="7" name="Title 6">
            <a:extLst>
              <a:ext uri="{FF2B5EF4-FFF2-40B4-BE49-F238E27FC236}">
                <a16:creationId xmlns:a16="http://schemas.microsoft.com/office/drawing/2014/main" id="{D648253F-A345-65F6-F0E9-DB05753F3670}"/>
              </a:ext>
            </a:extLst>
          </p:cNvPr>
          <p:cNvSpPr>
            <a:spLocks noGrp="1"/>
          </p:cNvSpPr>
          <p:nvPr>
            <p:ph type="title"/>
          </p:nvPr>
        </p:nvSpPr>
        <p:spPr>
          <a:xfrm>
            <a:off x="358542" y="630297"/>
            <a:ext cx="6584387" cy="478413"/>
          </a:xfrm>
        </p:spPr>
        <p:txBody>
          <a:bodyPr>
            <a:noAutofit/>
          </a:bodyPr>
          <a:lstStyle/>
          <a:p>
            <a:r>
              <a:rPr lang="en-US" sz="1600" dirty="0"/>
              <a:t>The Interplay of Social and Historical Determinants, Best Practice Standards and Client Focus Legal Advocacy</a:t>
            </a:r>
            <a:br>
              <a:rPr lang="en-US" sz="1400" b="0" i="0" u="none" strike="noStrike" baseline="0" dirty="0">
                <a:solidFill>
                  <a:srgbClr val="000000"/>
                </a:solidFill>
              </a:rPr>
            </a:br>
            <a:endParaRPr lang="en-AU" sz="1400" dirty="0"/>
          </a:p>
        </p:txBody>
      </p:sp>
      <p:sp>
        <p:nvSpPr>
          <p:cNvPr id="3" name="TextBox 2">
            <a:extLst>
              <a:ext uri="{FF2B5EF4-FFF2-40B4-BE49-F238E27FC236}">
                <a16:creationId xmlns:a16="http://schemas.microsoft.com/office/drawing/2014/main" id="{2B1612F9-A8C5-2D5C-EBB1-141625264799}"/>
              </a:ext>
            </a:extLst>
          </p:cNvPr>
          <p:cNvSpPr txBox="1"/>
          <p:nvPr/>
        </p:nvSpPr>
        <p:spPr>
          <a:xfrm>
            <a:off x="182880" y="6335486"/>
            <a:ext cx="2279791" cy="246221"/>
          </a:xfrm>
          <a:prstGeom prst="rect">
            <a:avLst/>
          </a:prstGeom>
          <a:noFill/>
        </p:spPr>
        <p:txBody>
          <a:bodyPr wrap="none" rtlCol="0">
            <a:spAutoFit/>
          </a:bodyPr>
          <a:lstStyle/>
          <a:p>
            <a:r>
              <a:rPr lang="en-AU" sz="1000" b="0" i="0" u="none" strike="noStrike" baseline="0" dirty="0">
                <a:solidFill>
                  <a:srgbClr val="000000"/>
                </a:solidFill>
                <a:latin typeface="Arial" panose="020B0604020202020204" pitchFamily="34" charset="0"/>
              </a:rPr>
              <a:t>Image adapted from Gee et al (2014)</a:t>
            </a:r>
            <a:endParaRPr lang="en-AU" sz="1000" dirty="0"/>
          </a:p>
        </p:txBody>
      </p:sp>
    </p:spTree>
    <p:extLst>
      <p:ext uri="{BB962C8B-B14F-4D97-AF65-F5344CB8AC3E}">
        <p14:creationId xmlns:p14="http://schemas.microsoft.com/office/powerpoint/2010/main" val="3146105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CE8A2-7BF7-0E44-AA9F-F61D7875AD52}"/>
              </a:ext>
            </a:extLst>
          </p:cNvPr>
          <p:cNvSpPr>
            <a:spLocks noGrp="1"/>
          </p:cNvSpPr>
          <p:nvPr>
            <p:ph type="title"/>
          </p:nvPr>
        </p:nvSpPr>
        <p:spPr/>
        <p:txBody>
          <a:bodyPr>
            <a:normAutofit fontScale="90000"/>
          </a:bodyPr>
          <a:lstStyle/>
          <a:p>
            <a:r>
              <a:rPr lang="en-US" dirty="0"/>
              <a:t>B</a:t>
            </a:r>
            <a:r>
              <a:rPr lang="en-US" sz="2800" dirty="0"/>
              <a:t>est Practice Standards</a:t>
            </a:r>
            <a:endParaRPr lang="en-AU" dirty="0"/>
          </a:p>
        </p:txBody>
      </p:sp>
      <p:sp>
        <p:nvSpPr>
          <p:cNvPr id="3" name="Content Placeholder 2">
            <a:extLst>
              <a:ext uri="{FF2B5EF4-FFF2-40B4-BE49-F238E27FC236}">
                <a16:creationId xmlns:a16="http://schemas.microsoft.com/office/drawing/2014/main" id="{41140426-72CF-70FD-05AF-6DC400ECC8E6}"/>
              </a:ext>
            </a:extLst>
          </p:cNvPr>
          <p:cNvSpPr>
            <a:spLocks noGrp="1"/>
          </p:cNvSpPr>
          <p:nvPr>
            <p:ph idx="1"/>
          </p:nvPr>
        </p:nvSpPr>
        <p:spPr>
          <a:xfrm>
            <a:off x="838200" y="1965960"/>
            <a:ext cx="8340090" cy="4211003"/>
          </a:xfrm>
        </p:spPr>
        <p:txBody>
          <a:bodyPr>
            <a:noAutofit/>
          </a:bodyPr>
          <a:lstStyle/>
          <a:p>
            <a:pPr marL="0" indent="0">
              <a:buNone/>
            </a:pPr>
            <a:r>
              <a:rPr lang="en-US" sz="2100" b="1" dirty="0">
                <a:solidFill>
                  <a:srgbClr val="AB1E4B"/>
                </a:solidFill>
                <a:ea typeface="MS Mincho" panose="02020609040205080304" pitchFamily="49" charset="-128"/>
              </a:rPr>
              <a:t>Clear and Honest Communication</a:t>
            </a:r>
          </a:p>
          <a:p>
            <a:r>
              <a:rPr lang="en-US" sz="2100" dirty="0">
                <a:solidFill>
                  <a:srgbClr val="3B3838"/>
                </a:solidFill>
              </a:rPr>
              <a:t>Plain English</a:t>
            </a:r>
          </a:p>
          <a:p>
            <a:r>
              <a:rPr lang="en-US" sz="2100" dirty="0">
                <a:solidFill>
                  <a:srgbClr val="3B3838"/>
                </a:solidFill>
              </a:rPr>
              <a:t>Consistent communication</a:t>
            </a:r>
          </a:p>
          <a:p>
            <a:r>
              <a:rPr lang="en-US" sz="2100" dirty="0">
                <a:solidFill>
                  <a:srgbClr val="3B3838"/>
                </a:solidFill>
              </a:rPr>
              <a:t>Gratuitous concurrence</a:t>
            </a:r>
          </a:p>
          <a:p>
            <a:r>
              <a:rPr lang="en-US" sz="2100" dirty="0">
                <a:solidFill>
                  <a:srgbClr val="3B3838"/>
                </a:solidFill>
              </a:rPr>
              <a:t>Periods of Silence</a:t>
            </a:r>
          </a:p>
          <a:p>
            <a:r>
              <a:rPr lang="en-US" sz="2100" dirty="0">
                <a:solidFill>
                  <a:srgbClr val="3B3838"/>
                </a:solidFill>
              </a:rPr>
              <a:t>Eye contact</a:t>
            </a:r>
          </a:p>
          <a:p>
            <a:r>
              <a:rPr lang="en-US" sz="2100" dirty="0">
                <a:solidFill>
                  <a:srgbClr val="3B3838"/>
                </a:solidFill>
              </a:rPr>
              <a:t>Clear expectations – don’t make promises you can’t keep</a:t>
            </a:r>
          </a:p>
          <a:p>
            <a:endParaRPr lang="en-US" sz="2100" b="1" dirty="0">
              <a:solidFill>
                <a:srgbClr val="AB1E4B"/>
              </a:solidFill>
              <a:ea typeface="MS Mincho" panose="02020609040205080304" pitchFamily="49" charset="-128"/>
            </a:endParaRPr>
          </a:p>
        </p:txBody>
      </p:sp>
    </p:spTree>
    <p:extLst>
      <p:ext uri="{BB962C8B-B14F-4D97-AF65-F5344CB8AC3E}">
        <p14:creationId xmlns:p14="http://schemas.microsoft.com/office/powerpoint/2010/main" val="2858312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88856-9AE2-2473-56D0-9ADB7465D99A}"/>
              </a:ext>
            </a:extLst>
          </p:cNvPr>
          <p:cNvSpPr>
            <a:spLocks noGrp="1"/>
          </p:cNvSpPr>
          <p:nvPr>
            <p:ph type="title"/>
          </p:nvPr>
        </p:nvSpPr>
        <p:spPr/>
        <p:txBody>
          <a:bodyPr>
            <a:normAutofit fontScale="90000"/>
          </a:bodyPr>
          <a:lstStyle/>
          <a:p>
            <a:r>
              <a:rPr lang="en-US" dirty="0"/>
              <a:t>B</a:t>
            </a:r>
            <a:r>
              <a:rPr lang="en-US" sz="2800" dirty="0"/>
              <a:t>est Practice Standards </a:t>
            </a:r>
            <a:r>
              <a:rPr lang="en-US" sz="2800" i="1" dirty="0"/>
              <a:t>(continued)</a:t>
            </a:r>
            <a:endParaRPr lang="en-AU" dirty="0"/>
          </a:p>
        </p:txBody>
      </p:sp>
      <p:sp>
        <p:nvSpPr>
          <p:cNvPr id="3" name="Content Placeholder 2">
            <a:extLst>
              <a:ext uri="{FF2B5EF4-FFF2-40B4-BE49-F238E27FC236}">
                <a16:creationId xmlns:a16="http://schemas.microsoft.com/office/drawing/2014/main" id="{97E7FBAA-609C-C149-406B-D1D67CA17ACE}"/>
              </a:ext>
            </a:extLst>
          </p:cNvPr>
          <p:cNvSpPr>
            <a:spLocks noGrp="1"/>
          </p:cNvSpPr>
          <p:nvPr>
            <p:ph idx="1"/>
          </p:nvPr>
        </p:nvSpPr>
        <p:spPr/>
        <p:txBody>
          <a:bodyPr>
            <a:normAutofit/>
          </a:bodyPr>
          <a:lstStyle/>
          <a:p>
            <a:pPr marL="0" indent="0">
              <a:buNone/>
            </a:pPr>
            <a:r>
              <a:rPr lang="en-US" sz="2100" b="1" dirty="0">
                <a:solidFill>
                  <a:srgbClr val="AB1E4B"/>
                </a:solidFill>
                <a:ea typeface="MS Mincho" panose="02020609040205080304" pitchFamily="49" charset="-128"/>
              </a:rPr>
              <a:t>Acknowledgement, Respect and Understanding</a:t>
            </a:r>
          </a:p>
          <a:p>
            <a:r>
              <a:rPr lang="en-US" sz="2100" dirty="0">
                <a:solidFill>
                  <a:srgbClr val="3B3838"/>
                </a:solidFill>
              </a:rPr>
              <a:t>Acknowledge the clients' circumstances and lived experiences</a:t>
            </a:r>
          </a:p>
          <a:p>
            <a:r>
              <a:rPr lang="en-US" sz="2100" dirty="0">
                <a:solidFill>
                  <a:srgbClr val="3B3838"/>
                </a:solidFill>
              </a:rPr>
              <a:t>Maintain continuity of files</a:t>
            </a:r>
          </a:p>
          <a:p>
            <a:r>
              <a:rPr lang="en-US" sz="2100" dirty="0">
                <a:solidFill>
                  <a:srgbClr val="3B3838"/>
                </a:solidFill>
              </a:rPr>
              <a:t>Build rapport, be personable</a:t>
            </a:r>
          </a:p>
          <a:p>
            <a:endParaRPr lang="en-US" sz="2100" b="1" dirty="0">
              <a:solidFill>
                <a:srgbClr val="AB1E4B"/>
              </a:solidFill>
              <a:ea typeface="MS Mincho" panose="02020609040205080304" pitchFamily="49" charset="-128"/>
            </a:endParaRPr>
          </a:p>
          <a:p>
            <a:pPr marL="0" indent="0">
              <a:buNone/>
            </a:pPr>
            <a:r>
              <a:rPr lang="en-US" sz="2100" b="1" dirty="0">
                <a:solidFill>
                  <a:srgbClr val="AB1E4B"/>
                </a:solidFill>
                <a:ea typeface="MS Mincho" panose="02020609040205080304" pitchFamily="49" charset="-128"/>
              </a:rPr>
              <a:t>Confidentiality</a:t>
            </a:r>
          </a:p>
          <a:p>
            <a:r>
              <a:rPr lang="en-US" sz="2100" dirty="0">
                <a:solidFill>
                  <a:srgbClr val="3B3838"/>
                </a:solidFill>
              </a:rPr>
              <a:t>Reinforce confidentiality, don’t assume</a:t>
            </a:r>
          </a:p>
          <a:p>
            <a:r>
              <a:rPr lang="en-US" sz="2100" dirty="0">
                <a:solidFill>
                  <a:srgbClr val="3B3838"/>
                </a:solidFill>
              </a:rPr>
              <a:t>Concept of shame</a:t>
            </a:r>
          </a:p>
          <a:p>
            <a:endParaRPr lang="en-AU" sz="2100" dirty="0"/>
          </a:p>
        </p:txBody>
      </p:sp>
    </p:spTree>
    <p:extLst>
      <p:ext uri="{BB962C8B-B14F-4D97-AF65-F5344CB8AC3E}">
        <p14:creationId xmlns:p14="http://schemas.microsoft.com/office/powerpoint/2010/main" val="28296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591E9-529A-AFE1-849D-C4438772D8CE}"/>
              </a:ext>
            </a:extLst>
          </p:cNvPr>
          <p:cNvSpPr>
            <a:spLocks noGrp="1"/>
          </p:cNvSpPr>
          <p:nvPr>
            <p:ph type="title"/>
          </p:nvPr>
        </p:nvSpPr>
        <p:spPr/>
        <p:txBody>
          <a:bodyPr>
            <a:normAutofit fontScale="90000"/>
          </a:bodyPr>
          <a:lstStyle/>
          <a:p>
            <a:r>
              <a:rPr lang="en-US" dirty="0"/>
              <a:t>B</a:t>
            </a:r>
            <a:r>
              <a:rPr lang="en-US" sz="2800" dirty="0"/>
              <a:t>est Practice Standards </a:t>
            </a:r>
            <a:r>
              <a:rPr lang="en-US" sz="2800" i="1" dirty="0"/>
              <a:t>(continued)</a:t>
            </a:r>
            <a:endParaRPr lang="en-AU" i="1" dirty="0"/>
          </a:p>
        </p:txBody>
      </p:sp>
      <p:sp>
        <p:nvSpPr>
          <p:cNvPr id="3" name="Content Placeholder 2">
            <a:extLst>
              <a:ext uri="{FF2B5EF4-FFF2-40B4-BE49-F238E27FC236}">
                <a16:creationId xmlns:a16="http://schemas.microsoft.com/office/drawing/2014/main" id="{282CD4D5-6D05-A1C1-172A-922793DF4675}"/>
              </a:ext>
            </a:extLst>
          </p:cNvPr>
          <p:cNvSpPr>
            <a:spLocks noGrp="1"/>
          </p:cNvSpPr>
          <p:nvPr>
            <p:ph idx="1"/>
          </p:nvPr>
        </p:nvSpPr>
        <p:spPr>
          <a:xfrm>
            <a:off x="838200" y="2026973"/>
            <a:ext cx="10706099" cy="4149990"/>
          </a:xfrm>
        </p:spPr>
        <p:txBody>
          <a:bodyPr>
            <a:noAutofit/>
          </a:bodyPr>
          <a:lstStyle/>
          <a:p>
            <a:pPr marL="0" indent="0">
              <a:buNone/>
            </a:pPr>
            <a:r>
              <a:rPr lang="en-US" sz="2100" b="1" dirty="0">
                <a:solidFill>
                  <a:srgbClr val="AB1E4B"/>
                </a:solidFill>
                <a:ea typeface="MS Mincho" panose="02020609040205080304" pitchFamily="49" charset="-128"/>
              </a:rPr>
              <a:t>Consent and Self-determination</a:t>
            </a:r>
          </a:p>
          <a:p>
            <a:r>
              <a:rPr lang="en-US" sz="2100" dirty="0">
                <a:solidFill>
                  <a:srgbClr val="3B3838"/>
                </a:solidFill>
              </a:rPr>
              <a:t>Empower the client to make informed decisions</a:t>
            </a:r>
          </a:p>
          <a:p>
            <a:r>
              <a:rPr lang="en-US" sz="2100" dirty="0">
                <a:solidFill>
                  <a:srgbClr val="3B3838"/>
                </a:solidFill>
              </a:rPr>
              <a:t>Ensure the client has the tools to make informed decisions</a:t>
            </a:r>
          </a:p>
          <a:p>
            <a:r>
              <a:rPr lang="en-US" sz="2100" dirty="0">
                <a:solidFill>
                  <a:srgbClr val="3B3838"/>
                </a:solidFill>
              </a:rPr>
              <a:t>Confirm the clients understanding</a:t>
            </a:r>
          </a:p>
          <a:p>
            <a:r>
              <a:rPr lang="en-US" sz="2100" dirty="0">
                <a:solidFill>
                  <a:srgbClr val="3B3838"/>
                </a:solidFill>
              </a:rPr>
              <a:t>Engage with an AFO or Aboriginal Controlled </a:t>
            </a:r>
            <a:r>
              <a:rPr lang="en-US" sz="2100" dirty="0" err="1">
                <a:solidFill>
                  <a:srgbClr val="3B3838"/>
                </a:solidFill>
              </a:rPr>
              <a:t>Organisation</a:t>
            </a:r>
            <a:r>
              <a:rPr lang="en-US" sz="2100" dirty="0">
                <a:solidFill>
                  <a:srgbClr val="3B3838"/>
                </a:solidFill>
              </a:rPr>
              <a:t> (ACCOs)</a:t>
            </a:r>
          </a:p>
          <a:p>
            <a:r>
              <a:rPr lang="en-US" sz="2100" dirty="0">
                <a:solidFill>
                  <a:srgbClr val="3B3838"/>
                </a:solidFill>
              </a:rPr>
              <a:t>With consent, engage with the client’s support system, including kinship structures </a:t>
            </a:r>
          </a:p>
          <a:p>
            <a:endParaRPr lang="en-US" sz="2100" b="1" dirty="0">
              <a:solidFill>
                <a:srgbClr val="AB1E4B"/>
              </a:solidFill>
              <a:ea typeface="MS Mincho" panose="02020609040205080304" pitchFamily="49" charset="-128"/>
            </a:endParaRPr>
          </a:p>
          <a:p>
            <a:pPr marL="0" indent="0">
              <a:buNone/>
            </a:pPr>
            <a:r>
              <a:rPr lang="en-US" sz="2100" b="1" dirty="0">
                <a:solidFill>
                  <a:srgbClr val="AB1E4B"/>
                </a:solidFill>
                <a:ea typeface="MS Mincho" panose="02020609040205080304" pitchFamily="49" charset="-128"/>
              </a:rPr>
              <a:t>Support and Healing </a:t>
            </a:r>
          </a:p>
          <a:p>
            <a:r>
              <a:rPr lang="en-AU" sz="2100" dirty="0">
                <a:solidFill>
                  <a:srgbClr val="3B3838"/>
                </a:solidFill>
              </a:rPr>
              <a:t>Help the client understand the legal system and the processes</a:t>
            </a:r>
          </a:p>
          <a:p>
            <a:r>
              <a:rPr lang="en-AU" sz="2100" dirty="0">
                <a:solidFill>
                  <a:srgbClr val="3B3838"/>
                </a:solidFill>
              </a:rPr>
              <a:t>Identify intersection and compounding legal and non-legal matters </a:t>
            </a:r>
          </a:p>
          <a:p>
            <a:r>
              <a:rPr lang="en-AU" sz="2100" dirty="0">
                <a:solidFill>
                  <a:srgbClr val="3B3838"/>
                </a:solidFill>
              </a:rPr>
              <a:t>Breakdown silos and develop cross-practice service delivery</a:t>
            </a:r>
          </a:p>
          <a:p>
            <a:endParaRPr lang="en-AU" sz="2100" dirty="0"/>
          </a:p>
        </p:txBody>
      </p:sp>
    </p:spTree>
    <p:extLst>
      <p:ext uri="{BB962C8B-B14F-4D97-AF65-F5344CB8AC3E}">
        <p14:creationId xmlns:p14="http://schemas.microsoft.com/office/powerpoint/2010/main" val="197778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84D8-EAB3-6F46-E505-5EC7E17F921B}"/>
              </a:ext>
            </a:extLst>
          </p:cNvPr>
          <p:cNvSpPr>
            <a:spLocks noGrp="1"/>
          </p:cNvSpPr>
          <p:nvPr>
            <p:ph type="title"/>
          </p:nvPr>
        </p:nvSpPr>
        <p:spPr/>
        <p:txBody>
          <a:bodyPr>
            <a:noAutofit/>
          </a:bodyPr>
          <a:lstStyle/>
          <a:p>
            <a:r>
              <a:rPr lang="en-US" sz="2000" dirty="0"/>
              <a:t>Benefits</a:t>
            </a:r>
            <a:r>
              <a:rPr lang="en-US" sz="1900" dirty="0"/>
              <a:t> of working with Aboriginal Field Officers</a:t>
            </a:r>
            <a:endParaRPr lang="en-AU" sz="1900" dirty="0"/>
          </a:p>
        </p:txBody>
      </p:sp>
      <p:sp>
        <p:nvSpPr>
          <p:cNvPr id="3" name="Content Placeholder 2">
            <a:extLst>
              <a:ext uri="{FF2B5EF4-FFF2-40B4-BE49-F238E27FC236}">
                <a16:creationId xmlns:a16="http://schemas.microsoft.com/office/drawing/2014/main" id="{9B7EF2EB-53CA-CB00-9101-2F8DE05291BC}"/>
              </a:ext>
            </a:extLst>
          </p:cNvPr>
          <p:cNvSpPr>
            <a:spLocks noGrp="1"/>
          </p:cNvSpPr>
          <p:nvPr>
            <p:ph idx="1"/>
          </p:nvPr>
        </p:nvSpPr>
        <p:spPr>
          <a:xfrm>
            <a:off x="838200" y="2091690"/>
            <a:ext cx="9174480" cy="4085273"/>
          </a:xfrm>
        </p:spPr>
        <p:txBody>
          <a:bodyPr>
            <a:noAutofit/>
          </a:bodyPr>
          <a:lstStyle/>
          <a:p>
            <a:pPr marL="0" indent="0" fontAlgn="base">
              <a:buNone/>
            </a:pPr>
            <a:r>
              <a:rPr lang="en-US" sz="2100" b="1" dirty="0">
                <a:solidFill>
                  <a:srgbClr val="AB1E4B"/>
                </a:solidFill>
                <a:ea typeface="MS Mincho" panose="02020609040205080304" pitchFamily="49" charset="-128"/>
              </a:rPr>
              <a:t>Clear and Honest Communication</a:t>
            </a:r>
          </a:p>
          <a:p>
            <a:pPr algn="l" rtl="0" fontAlgn="base">
              <a:buFont typeface="Arial" panose="020B0604020202020204" pitchFamily="34" charset="0"/>
              <a:buChar char="•"/>
            </a:pPr>
            <a:r>
              <a:rPr lang="en-AU" sz="2100" b="0" i="0" u="none" strike="noStrike" dirty="0">
                <a:solidFill>
                  <a:srgbClr val="3B3838"/>
                </a:solidFill>
                <a:effectLst/>
              </a:rPr>
              <a:t>Increases access to legal services for Aboriginal people and communities</a:t>
            </a:r>
            <a:r>
              <a:rPr lang="en-US" sz="2100" b="0" i="0" dirty="0">
                <a:solidFill>
                  <a:srgbClr val="000000"/>
                </a:solidFill>
                <a:effectLst/>
              </a:rPr>
              <a:t>​</a:t>
            </a:r>
          </a:p>
          <a:p>
            <a:pPr fontAlgn="base"/>
            <a:r>
              <a:rPr lang="en-AU" sz="2100" b="0" i="0" u="none" strike="noStrike" dirty="0">
                <a:solidFill>
                  <a:srgbClr val="3B3838"/>
                </a:solidFill>
                <a:effectLst/>
              </a:rPr>
              <a:t>Helps maintain contact with clients</a:t>
            </a:r>
          </a:p>
          <a:p>
            <a:pPr algn="l" rtl="0" fontAlgn="base">
              <a:buFont typeface="Arial" panose="020B0604020202020204" pitchFamily="34" charset="0"/>
              <a:buChar char="•"/>
            </a:pPr>
            <a:r>
              <a:rPr lang="en-US" sz="2100" b="0" i="0" dirty="0">
                <a:solidFill>
                  <a:srgbClr val="000000"/>
                </a:solidFill>
                <a:effectLst/>
              </a:rPr>
              <a:t>En</a:t>
            </a:r>
            <a:r>
              <a:rPr lang="en-US" sz="2100" dirty="0">
                <a:solidFill>
                  <a:srgbClr val="000000"/>
                </a:solidFill>
              </a:rPr>
              <a:t>sures the client understands what is happening and is supported</a:t>
            </a:r>
            <a:endParaRPr lang="en-US" sz="2100" b="0" i="0" dirty="0">
              <a:solidFill>
                <a:srgbClr val="000000"/>
              </a:solidFill>
              <a:effectLst/>
            </a:endParaRPr>
          </a:p>
          <a:p>
            <a:pPr algn="l" rtl="0" fontAlgn="base">
              <a:buFont typeface="Arial" panose="020B0604020202020204" pitchFamily="34" charset="0"/>
              <a:buChar char="•"/>
            </a:pPr>
            <a:endParaRPr lang="en-US" sz="2100" b="0" i="0" dirty="0">
              <a:solidFill>
                <a:srgbClr val="000000"/>
              </a:solidFill>
              <a:effectLst/>
              <a:highlight>
                <a:srgbClr val="F5F5F5"/>
              </a:highlight>
            </a:endParaRPr>
          </a:p>
          <a:p>
            <a:pPr marL="0" indent="0" fontAlgn="base">
              <a:buNone/>
            </a:pPr>
            <a:r>
              <a:rPr lang="en-US" sz="2100" b="1" dirty="0">
                <a:solidFill>
                  <a:srgbClr val="AB1E4B"/>
                </a:solidFill>
                <a:ea typeface="MS Mincho" panose="02020609040205080304" pitchFamily="49" charset="-128"/>
              </a:rPr>
              <a:t>Acknowledgement, Respect and Understanding</a:t>
            </a:r>
          </a:p>
          <a:p>
            <a:pPr fontAlgn="base"/>
            <a:r>
              <a:rPr lang="en-AU" sz="2100" dirty="0">
                <a:solidFill>
                  <a:srgbClr val="3B3838"/>
                </a:solidFill>
              </a:rPr>
              <a:t>Provides culturally appropriate services to Aboriginal people and communities</a:t>
            </a:r>
            <a:r>
              <a:rPr lang="en-US" sz="2100" dirty="0">
                <a:solidFill>
                  <a:srgbClr val="3B3838"/>
                </a:solidFill>
              </a:rPr>
              <a:t>​</a:t>
            </a:r>
          </a:p>
          <a:p>
            <a:pPr fontAlgn="base"/>
            <a:r>
              <a:rPr lang="en-US" sz="2100" dirty="0">
                <a:solidFill>
                  <a:srgbClr val="3B3838"/>
                </a:solidFill>
              </a:rPr>
              <a:t>Assists with providing Community Legal Education to clients and communities</a:t>
            </a:r>
          </a:p>
          <a:p>
            <a:pPr algn="l" rtl="0" fontAlgn="base">
              <a:buFont typeface="Arial" panose="020B0604020202020204" pitchFamily="34" charset="0"/>
              <a:buChar char="•"/>
            </a:pPr>
            <a:endParaRPr lang="en-US" sz="2100" b="0" i="0" dirty="0">
              <a:solidFill>
                <a:srgbClr val="000000"/>
              </a:solidFill>
              <a:effectLst/>
              <a:highlight>
                <a:srgbClr val="F5F5F5"/>
              </a:highlight>
            </a:endParaRPr>
          </a:p>
          <a:p>
            <a:endParaRPr lang="en-AU" sz="2100" dirty="0"/>
          </a:p>
        </p:txBody>
      </p:sp>
    </p:spTree>
    <p:extLst>
      <p:ext uri="{BB962C8B-B14F-4D97-AF65-F5344CB8AC3E}">
        <p14:creationId xmlns:p14="http://schemas.microsoft.com/office/powerpoint/2010/main" val="241589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BEBD-5754-5073-0911-BF1B6018DA49}"/>
              </a:ext>
            </a:extLst>
          </p:cNvPr>
          <p:cNvSpPr>
            <a:spLocks noGrp="1"/>
          </p:cNvSpPr>
          <p:nvPr>
            <p:ph type="title"/>
          </p:nvPr>
        </p:nvSpPr>
        <p:spPr/>
        <p:txBody>
          <a:bodyPr>
            <a:normAutofit/>
          </a:bodyPr>
          <a:lstStyle/>
          <a:p>
            <a:r>
              <a:rPr lang="en-US" sz="1900" dirty="0"/>
              <a:t>Benefits of working with Aboriginal Field Officers</a:t>
            </a:r>
            <a:endParaRPr lang="en-AU" sz="1900" dirty="0"/>
          </a:p>
        </p:txBody>
      </p:sp>
      <p:sp>
        <p:nvSpPr>
          <p:cNvPr id="3" name="Content Placeholder 2">
            <a:extLst>
              <a:ext uri="{FF2B5EF4-FFF2-40B4-BE49-F238E27FC236}">
                <a16:creationId xmlns:a16="http://schemas.microsoft.com/office/drawing/2014/main" id="{67CB836E-6825-8B02-CAD2-7714CACBD974}"/>
              </a:ext>
            </a:extLst>
          </p:cNvPr>
          <p:cNvSpPr>
            <a:spLocks noGrp="1"/>
          </p:cNvSpPr>
          <p:nvPr>
            <p:ph idx="1"/>
          </p:nvPr>
        </p:nvSpPr>
        <p:spPr>
          <a:xfrm>
            <a:off x="838201" y="2026973"/>
            <a:ext cx="8340090" cy="4149990"/>
          </a:xfrm>
        </p:spPr>
        <p:txBody>
          <a:bodyPr>
            <a:normAutofit/>
          </a:bodyPr>
          <a:lstStyle/>
          <a:p>
            <a:pPr marL="0" indent="0" fontAlgn="base">
              <a:buNone/>
            </a:pPr>
            <a:r>
              <a:rPr lang="en-US" sz="2100" b="1" dirty="0">
                <a:solidFill>
                  <a:srgbClr val="AB1E4B"/>
                </a:solidFill>
                <a:ea typeface="MS Mincho" panose="02020609040205080304" pitchFamily="49" charset="-128"/>
              </a:rPr>
              <a:t>Support and Healing </a:t>
            </a:r>
            <a:endParaRPr lang="en-US" sz="2100" dirty="0">
              <a:solidFill>
                <a:srgbClr val="3B3838"/>
              </a:solidFill>
            </a:endParaRPr>
          </a:p>
          <a:p>
            <a:pPr fontAlgn="base"/>
            <a:r>
              <a:rPr lang="en-AU" sz="2100" dirty="0">
                <a:solidFill>
                  <a:srgbClr val="3B3838"/>
                </a:solidFill>
              </a:rPr>
              <a:t>Identifies systemic issues (both legal and non-legal</a:t>
            </a:r>
            <a:r>
              <a:rPr lang="en-AU" sz="2100" b="0" i="0" u="none" strike="noStrike" dirty="0">
                <a:solidFill>
                  <a:srgbClr val="3B3838"/>
                </a:solidFill>
                <a:effectLst/>
                <a:highlight>
                  <a:srgbClr val="F5F5F5"/>
                </a:highlight>
              </a:rPr>
              <a:t>)</a:t>
            </a:r>
            <a:r>
              <a:rPr lang="en-US" sz="2100" b="0" i="0" dirty="0">
                <a:solidFill>
                  <a:srgbClr val="000000"/>
                </a:solidFill>
                <a:effectLst/>
                <a:highlight>
                  <a:srgbClr val="F5F5F5"/>
                </a:highlight>
              </a:rPr>
              <a:t>​</a:t>
            </a:r>
          </a:p>
          <a:p>
            <a:pPr fontAlgn="base"/>
            <a:r>
              <a:rPr lang="en-US" sz="2100" dirty="0">
                <a:solidFill>
                  <a:srgbClr val="3B3838"/>
                </a:solidFill>
              </a:rPr>
              <a:t>Assists Lawyers to engage with ACCOs to provide holistic culturally appropriate support</a:t>
            </a:r>
          </a:p>
          <a:p>
            <a:pPr marL="0" indent="0" algn="l" rtl="0" fontAlgn="base">
              <a:buNone/>
            </a:pPr>
            <a:endParaRPr lang="en-US" sz="2100" b="0" i="0" dirty="0">
              <a:solidFill>
                <a:srgbClr val="000000"/>
              </a:solidFill>
              <a:effectLst/>
              <a:highlight>
                <a:srgbClr val="F5F5F5"/>
              </a:highlight>
            </a:endParaRPr>
          </a:p>
          <a:p>
            <a:pPr marL="0" indent="0" fontAlgn="base">
              <a:buNone/>
            </a:pPr>
            <a:r>
              <a:rPr lang="en-US" sz="2100" b="1" dirty="0">
                <a:solidFill>
                  <a:srgbClr val="AB1E4B"/>
                </a:solidFill>
                <a:ea typeface="MS Mincho" panose="02020609040205080304" pitchFamily="49" charset="-128"/>
              </a:rPr>
              <a:t>Consent and Self-determination</a:t>
            </a:r>
          </a:p>
          <a:p>
            <a:pPr algn="l" rtl="0" fontAlgn="base">
              <a:buFont typeface="Arial" panose="020B0604020202020204" pitchFamily="34" charset="0"/>
              <a:buChar char="•"/>
            </a:pPr>
            <a:r>
              <a:rPr lang="en-US" sz="2100" dirty="0">
                <a:solidFill>
                  <a:srgbClr val="3B3838"/>
                </a:solidFill>
              </a:rPr>
              <a:t>Helps ensure the client is actively engaged in their legal matter</a:t>
            </a:r>
          </a:p>
          <a:p>
            <a:pPr algn="l" rtl="0" fontAlgn="base">
              <a:buFont typeface="Arial" panose="020B0604020202020204" pitchFamily="34" charset="0"/>
              <a:buChar char="•"/>
            </a:pPr>
            <a:r>
              <a:rPr lang="en-US" sz="2100" dirty="0">
                <a:solidFill>
                  <a:srgbClr val="3B3838"/>
                </a:solidFill>
              </a:rPr>
              <a:t>Helps empower the client to make informed decisions or ask questions </a:t>
            </a:r>
          </a:p>
          <a:p>
            <a:endParaRPr lang="en-AU" sz="2100" dirty="0"/>
          </a:p>
        </p:txBody>
      </p:sp>
    </p:spTree>
    <p:extLst>
      <p:ext uri="{BB962C8B-B14F-4D97-AF65-F5344CB8AC3E}">
        <p14:creationId xmlns:p14="http://schemas.microsoft.com/office/powerpoint/2010/main" val="2410892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Induction 2019.pptx" id="{C39BF01B-2EA6-4503-BD12-288F0A4821E5}" vid="{13552DDC-E96B-4C0E-82CC-D051084BAE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8a7abd6-a278-4517-9a9d-a3de9bc240f8">
      <Terms xmlns="http://schemas.microsoft.com/office/infopath/2007/PartnerControls"/>
    </lcf76f155ced4ddcb4097134ff3c332f>
    <TaxCatchAll xmlns="d58ea731-51eb-4b86-bc65-37a0565c1e9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72B2707C085842BCA0F84B02834FD2" ma:contentTypeVersion="17" ma:contentTypeDescription="Create a new document." ma:contentTypeScope="" ma:versionID="601fbc6d281ab4859d8533184f4b2b5c">
  <xsd:schema xmlns:xsd="http://www.w3.org/2001/XMLSchema" xmlns:xs="http://www.w3.org/2001/XMLSchema" xmlns:p="http://schemas.microsoft.com/office/2006/metadata/properties" xmlns:ns2="38a7abd6-a278-4517-9a9d-a3de9bc240f8" xmlns:ns3="d58ea731-51eb-4b86-bc65-37a0565c1e9f" targetNamespace="http://schemas.microsoft.com/office/2006/metadata/properties" ma:root="true" ma:fieldsID="91134e6677b2acf492214f6fd63c36ed" ns2:_="" ns3:_="">
    <xsd:import namespace="38a7abd6-a278-4517-9a9d-a3de9bc240f8"/>
    <xsd:import namespace="d58ea731-51eb-4b86-bc65-37a0565c1e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7abd6-a278-4517-9a9d-a3de9bc240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97e55fb-4a2c-462a-8ebf-3055ce6a292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8ea731-51eb-4b86-bc65-37a0565c1e9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00da236-cc1b-4ecc-a8bc-6759666d8121}" ma:internalName="TaxCatchAll" ma:showField="CatchAllData" ma:web="d58ea731-51eb-4b86-bc65-37a0565c1e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A4E090-2AA8-46D6-9AA4-8263430A5E13}">
  <ds:schemaRefs>
    <ds:schemaRef ds:uri="http://schemas.microsoft.com/sharepoint/v3/contenttype/forms"/>
  </ds:schemaRefs>
</ds:datastoreItem>
</file>

<file path=customXml/itemProps2.xml><?xml version="1.0" encoding="utf-8"?>
<ds:datastoreItem xmlns:ds="http://schemas.openxmlformats.org/officeDocument/2006/customXml" ds:itemID="{769E936D-5B7B-4CD7-811D-DC39522661E2}">
  <ds:schemaRefs>
    <ds:schemaRef ds:uri="http://purl.org/dc/terms/"/>
    <ds:schemaRef ds:uri="http://www.w3.org/XML/1998/namespace"/>
    <ds:schemaRef ds:uri="http://schemas.microsoft.com/office/2006/documentManagement/types"/>
    <ds:schemaRef ds:uri="http://purl.org/dc/elements/1.1/"/>
    <ds:schemaRef ds:uri="38a7abd6-a278-4517-9a9d-a3de9bc240f8"/>
    <ds:schemaRef ds:uri="d58ea731-51eb-4b86-bc65-37a0565c1e9f"/>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3D7539D1-6178-429E-9CDE-9064447905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a7abd6-a278-4517-9a9d-a3de9bc240f8"/>
    <ds:schemaRef ds:uri="d58ea731-51eb-4b86-bc65-37a0565c1e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Corporate Induction 2019</Template>
  <TotalTime>2649</TotalTime>
  <Words>599</Words>
  <Application>Microsoft Office PowerPoint</Application>
  <PresentationFormat>Widescreen</PresentationFormat>
  <Paragraphs>113</Paragraphs>
  <Slides>13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Century Gothic</vt:lpstr>
      <vt:lpstr>Office Theme</vt:lpstr>
      <vt:lpstr> Best Practice Standards for representing First Nations clients &amp; how to put these into practice</vt:lpstr>
      <vt:lpstr>Overview</vt:lpstr>
      <vt:lpstr>Overarching Considerations </vt:lpstr>
      <vt:lpstr>The Interplay of Social and Historical Determinants, Best Practice Standards and Client Focus Legal Advocacy </vt:lpstr>
      <vt:lpstr>Best Practice Standards</vt:lpstr>
      <vt:lpstr>Best Practice Standards (continued)</vt:lpstr>
      <vt:lpstr>Best Practice Standards (continued)</vt:lpstr>
      <vt:lpstr>Benefits of working with Aboriginal Field Officers</vt:lpstr>
      <vt:lpstr>Benefits of working with Aboriginal Field Officers</vt:lpstr>
      <vt:lpstr>Applying Best Practice Standards: Duty List</vt:lpstr>
      <vt:lpstr>Applying Best Practice Standards: Walama List</vt:lpstr>
      <vt:lpstr>Utilising services in ALS and Legal Aid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Aboriginal Client Services And Employment</dc:title>
  <dc:creator>Hawkins, Scott</dc:creator>
  <cp:lastModifiedBy>Emma Hudson-Buhagiar</cp:lastModifiedBy>
  <cp:revision>35</cp:revision>
  <dcterms:created xsi:type="dcterms:W3CDTF">2019-11-21T23:34:31Z</dcterms:created>
  <dcterms:modified xsi:type="dcterms:W3CDTF">2024-06-18T02:38:26Z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0x010100C372B2707C085842BCA0F84B02834FD2</vt:lpwstr>
  </property>
  <property fmtid="{D5CDD505-2E9C-101B-9397-08002B2CF9AE}" pid="3" name="_dlc_DocIdItemGuid">
    <vt:lpwstr>c499ac1b-9330-496c-a77e-ab1754934e41</vt:lpwstr>
  </property>
  <property fmtid="{D5CDD505-2E9C-101B-9397-08002B2CF9AE}" pid="4" name="MediaServiceImageTags">
    <vt:lpwstr/>
  </property>
</Properties>
</file>